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Lst>
  <p:notesMasterIdLst>
    <p:notesMasterId r:id="rId33"/>
  </p:notesMasterIdLst>
  <p:sldIdLst>
    <p:sldId id="294" r:id="rId2"/>
    <p:sldId id="269" r:id="rId3"/>
    <p:sldId id="270" r:id="rId4"/>
    <p:sldId id="272" r:id="rId5"/>
    <p:sldId id="274" r:id="rId6"/>
    <p:sldId id="277" r:id="rId7"/>
    <p:sldId id="275" r:id="rId8"/>
    <p:sldId id="293" r:id="rId9"/>
    <p:sldId id="281" r:id="rId10"/>
    <p:sldId id="298" r:id="rId11"/>
    <p:sldId id="297" r:id="rId12"/>
    <p:sldId id="296" r:id="rId13"/>
    <p:sldId id="286" r:id="rId14"/>
    <p:sldId id="287" r:id="rId15"/>
    <p:sldId id="284" r:id="rId16"/>
    <p:sldId id="295" r:id="rId17"/>
    <p:sldId id="300" r:id="rId18"/>
    <p:sldId id="301" r:id="rId19"/>
    <p:sldId id="302" r:id="rId20"/>
    <p:sldId id="303" r:id="rId21"/>
    <p:sldId id="304" r:id="rId22"/>
    <p:sldId id="305" r:id="rId23"/>
    <p:sldId id="306" r:id="rId24"/>
    <p:sldId id="308" r:id="rId25"/>
    <p:sldId id="310" r:id="rId26"/>
    <p:sldId id="311" r:id="rId27"/>
    <p:sldId id="290" r:id="rId28"/>
    <p:sldId id="291" r:id="rId29"/>
    <p:sldId id="268" r:id="rId30"/>
    <p:sldId id="267" r:id="rId31"/>
    <p:sldId id="292" r:id="rId32"/>
  </p:sldIdLst>
  <p:sldSz cx="9144000" cy="6858000" type="screen4x3"/>
  <p:notesSz cx="6735763" cy="9866313"/>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99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603" autoAdjust="0"/>
    <p:restoredTop sz="65897" autoAdjust="0"/>
  </p:normalViewPr>
  <p:slideViewPr>
    <p:cSldViewPr>
      <p:cViewPr>
        <p:scale>
          <a:sx n="100" d="100"/>
          <a:sy n="100" d="100"/>
        </p:scale>
        <p:origin x="-187" y="-5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9565" cy="493868"/>
          </a:xfrm>
          <a:prstGeom prst="rect">
            <a:avLst/>
          </a:prstGeom>
        </p:spPr>
        <p:txBody>
          <a:bodyPr vert="horz" lIns="90763" tIns="45382" rIns="90763" bIns="45382"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14626" y="0"/>
            <a:ext cx="2919565" cy="493868"/>
          </a:xfrm>
          <a:prstGeom prst="rect">
            <a:avLst/>
          </a:prstGeom>
        </p:spPr>
        <p:txBody>
          <a:bodyPr vert="horz" lIns="90763" tIns="45382" rIns="90763" bIns="45382" rtlCol="0"/>
          <a:lstStyle>
            <a:lvl1pPr algn="r" fontAlgn="auto">
              <a:spcBef>
                <a:spcPts val="0"/>
              </a:spcBef>
              <a:spcAft>
                <a:spcPts val="0"/>
              </a:spcAft>
              <a:defRPr sz="1200" smtClean="0">
                <a:latin typeface="+mn-lt"/>
              </a:defRPr>
            </a:lvl1pPr>
          </a:lstStyle>
          <a:p>
            <a:pPr>
              <a:defRPr/>
            </a:pPr>
            <a:fld id="{5EC5DAF0-3547-4A3B-99DD-B0086E980DBF}" type="datetimeFigureOut">
              <a:rPr lang="en-US"/>
              <a:pPr>
                <a:defRPr/>
              </a:pPr>
              <a:t>2/4/2014</a:t>
            </a:fld>
            <a:endParaRPr lang="en-US"/>
          </a:p>
        </p:txBody>
      </p:sp>
      <p:sp>
        <p:nvSpPr>
          <p:cNvPr id="4" name="Slide Image Placeholder 3"/>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0763" tIns="45382" rIns="90763" bIns="45382" rtlCol="0" anchor="ctr"/>
          <a:lstStyle/>
          <a:p>
            <a:pPr lvl="0"/>
            <a:endParaRPr lang="en-US" noProof="0"/>
          </a:p>
        </p:txBody>
      </p:sp>
      <p:sp>
        <p:nvSpPr>
          <p:cNvPr id="5" name="Notes Placeholder 4"/>
          <p:cNvSpPr>
            <a:spLocks noGrp="1"/>
          </p:cNvSpPr>
          <p:nvPr>
            <p:ph type="body" sz="quarter" idx="3"/>
          </p:nvPr>
        </p:nvSpPr>
        <p:spPr>
          <a:xfrm>
            <a:off x="673262" y="4686223"/>
            <a:ext cx="5389240" cy="4440077"/>
          </a:xfrm>
          <a:prstGeom prst="rect">
            <a:avLst/>
          </a:prstGeom>
        </p:spPr>
        <p:txBody>
          <a:bodyPr vert="horz" lIns="90763" tIns="45382" rIns="90763" bIns="45382"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9370868"/>
            <a:ext cx="2919565" cy="493867"/>
          </a:xfrm>
          <a:prstGeom prst="rect">
            <a:avLst/>
          </a:prstGeom>
        </p:spPr>
        <p:txBody>
          <a:bodyPr vert="horz" lIns="90763" tIns="45382" rIns="90763" bIns="45382"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14626" y="9370868"/>
            <a:ext cx="2919565" cy="493867"/>
          </a:xfrm>
          <a:prstGeom prst="rect">
            <a:avLst/>
          </a:prstGeom>
        </p:spPr>
        <p:txBody>
          <a:bodyPr vert="horz" lIns="90763" tIns="45382" rIns="90763" bIns="45382" rtlCol="0" anchor="b"/>
          <a:lstStyle>
            <a:lvl1pPr algn="r" fontAlgn="auto">
              <a:spcBef>
                <a:spcPts val="0"/>
              </a:spcBef>
              <a:spcAft>
                <a:spcPts val="0"/>
              </a:spcAft>
              <a:defRPr sz="1200" smtClean="0">
                <a:latin typeface="+mn-lt"/>
              </a:defRPr>
            </a:lvl1pPr>
          </a:lstStyle>
          <a:p>
            <a:pPr>
              <a:defRPr/>
            </a:pPr>
            <a:fld id="{AB916FFD-45F8-4608-94FC-56668CF9F3D6}" type="slidenum">
              <a:rPr lang="en-US"/>
              <a:pPr>
                <a:defRPr/>
              </a:pPr>
              <a:t>‹Nr.›</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B636975D-FDC8-4767-A9F0-21CD315C7F9C}" type="datetimeFigureOut">
              <a:rPr lang="en-US"/>
              <a:pPr>
                <a:defRPr/>
              </a:pPr>
              <a:t>2/4/2014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09B862D-BCEC-4A72-AEDB-5A7F648E9CC2}" type="slidenum">
              <a:rPr lang="en-US"/>
              <a:pPr>
                <a:defRPr/>
              </a:pPr>
              <a:t>‹Nr.›</a:t>
            </a:fld>
            <a:endParaRPr lang="en-US"/>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C442859-8650-4A88-B6DC-FEF9C86804E8}" type="datetimeFigureOut">
              <a:rPr lang="en-US"/>
              <a:pPr>
                <a:defRPr/>
              </a:pPr>
              <a:t>2/4/2014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2AB00A5-265C-41AC-AC2B-422CCA7ACCD2}" type="slidenum">
              <a:rPr lang="en-US"/>
              <a:pPr>
                <a:defRPr/>
              </a:pPr>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C6AC5898-0526-4CD2-B0DE-266209DA40ED}" type="datetimeFigureOut">
              <a:rPr lang="en-US"/>
              <a:pPr>
                <a:defRPr/>
              </a:pPr>
              <a:t>2/4/2014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1505C1D-E0A8-4863-A08A-E1850F3717AE}" type="slidenum">
              <a:rPr lang="en-US"/>
              <a:pPr>
                <a:defRPr/>
              </a:pPr>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EB658E08-8674-42BE-B68A-7690789F289A}" type="datetimeFigureOut">
              <a:rPr lang="en-US"/>
              <a:pPr>
                <a:defRPr/>
              </a:pPr>
              <a:t>2/4/2014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2B2CF73-F343-467F-8941-86ED36E95D6F}" type="slidenum">
              <a:rPr lang="en-US"/>
              <a:pPr>
                <a:defRPr/>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1410C6FF-2AF6-4167-A164-FA64A00AAB92}" type="datetimeFigureOut">
              <a:rPr lang="en-US"/>
              <a:pPr>
                <a:defRPr/>
              </a:pPr>
              <a:t>2/4/2014</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3D618AC3-6AC8-4CEB-A131-14D8FEB2701B}" type="slidenum">
              <a:rPr lang="en-US"/>
              <a:pPr>
                <a:defRPr/>
              </a:pPr>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573E0E6F-ED39-4DE8-9F68-DA398454717D}" type="datetimeFigureOut">
              <a:rPr lang="en-US"/>
              <a:pPr>
                <a:defRPr/>
              </a:pPr>
              <a:t>2/4/2014</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760BCFA1-C294-4AC6-B1E4-90A191F03A8A}" type="slidenum">
              <a:rPr lang="en-US"/>
              <a:pPr>
                <a:defRPr/>
              </a:pPr>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E144111-B260-4BDC-BF60-D4AF64D1050D}" type="datetimeFigureOut">
              <a:rPr lang="en-US"/>
              <a:pPr>
                <a:defRPr/>
              </a:pPr>
              <a:t>2/4/2014</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D6871EF1-EF7E-4694-ACB0-8C0775E99A8A}" type="slidenum">
              <a:rPr lang="en-US"/>
              <a:pPr>
                <a:defRPr/>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20CCE431-2F5C-44D6-84B5-B142D21FEEAE}" type="datetimeFigureOut">
              <a:rPr lang="en-US"/>
              <a:pPr>
                <a:defRPr/>
              </a:pPr>
              <a:t>2/4/2014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B2B395C-371C-445D-BF76-D950C7814C0E}" type="slidenum">
              <a:rPr lang="en-US"/>
              <a:pPr>
                <a:defRPr/>
              </a:pPr>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45F088A-F043-4C28-B183-3D1E83AA1EAA}" type="datetimeFigureOut">
              <a:rPr lang="en-US"/>
              <a:pPr>
                <a:defRPr/>
              </a:pPr>
              <a:t>2/4/2014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B778CF3-B3AF-49FF-A055-8554DB70AC91}" type="slidenum">
              <a:rPr lang="en-US"/>
              <a:pPr>
                <a:defRPr/>
              </a:pPr>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4571F75-AD25-42FF-91AB-703193D4DF80}" type="datetimeFigureOut">
              <a:rPr lang="en-US"/>
              <a:pPr>
                <a:defRPr/>
              </a:pPr>
              <a:t>2/4/2014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41616F1-D710-464B-A85D-4586E6EA6416}" type="slidenum">
              <a:rPr lang="en-US"/>
              <a:pPr>
                <a:defRPr/>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9027C877-523D-4B08-BA10-F36BEA019464}" type="datetimeFigureOut">
              <a:rPr lang="en-US"/>
              <a:pPr>
                <a:defRPr/>
              </a:pPr>
              <a:t>2/4/2014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FC5EBD6-CF95-452A-801B-035CDB9C7C60}" type="slidenum">
              <a:rPr lang="en-US"/>
              <a:pPr>
                <a:defRPr/>
              </a:pPr>
              <a:t>‹Nr.›</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prstClr val="black">
                    <a:tint val="75000"/>
                  </a:prstClr>
                </a:solidFill>
                <a:latin typeface="+mn-lt"/>
              </a:defRPr>
            </a:lvl1pPr>
          </a:lstStyle>
          <a:p>
            <a:pPr>
              <a:defRPr/>
            </a:pPr>
            <a:fld id="{41A07CAB-A621-4F49-B3A9-5832E661B81B}" type="datetimeFigureOut">
              <a:rPr lang="en-US"/>
              <a:pPr>
                <a:defRPr/>
              </a:pPr>
              <a:t>2/4/2014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mn-lt"/>
              </a:defRPr>
            </a:lvl1pPr>
          </a:lstStyle>
          <a:p>
            <a:pPr>
              <a:defRPr/>
            </a:pPr>
            <a:fld id="{BC88793C-AEBF-4882-936E-5BE09F92D791}" type="slidenum">
              <a:rPr lang="en-US"/>
              <a:pPr>
                <a:defRPr/>
              </a:pPr>
              <a:t>‹Nr.›</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0" r:id="rId2"/>
    <p:sldLayoutId id="2147483659" r:id="rId3"/>
    <p:sldLayoutId id="2147483658" r:id="rId4"/>
    <p:sldLayoutId id="2147483657" r:id="rId5"/>
    <p:sldLayoutId id="2147483656" r:id="rId6"/>
    <p:sldLayoutId id="2147483655" r:id="rId7"/>
    <p:sldLayoutId id="2147483654" r:id="rId8"/>
    <p:sldLayoutId id="2147483653" r:id="rId9"/>
    <p:sldLayoutId id="2147483652" r:id="rId10"/>
    <p:sldLayoutId id="2147483651" r:id="rId11"/>
  </p:sldLayoutIdLst>
  <p:transition>
    <p:fade/>
  </p:transition>
  <p:timing>
    <p:tnLst>
      <p:par>
        <p:cTn id="1" dur="indefinite" restart="never" nodeType="tmRoot"/>
      </p:par>
    </p:tnLst>
  </p:timing>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hyperlink" Target="http://www.krg.org/" TargetMode="External"/></Relationships>
</file>

<file path=ppt/slides/_rels/slide8.xml.rels><?xml version="1.0" encoding="UTF-8" standalone="yes"?>
<Relationships xmlns="http://schemas.openxmlformats.org/package/2006/relationships"><Relationship Id="rId8" Type="http://schemas.openxmlformats.org/officeDocument/2006/relationships/hyperlink" Target="http://krg.org/articles/detail.asp?lngnr=12&amp;smap=04090200&amp;rnr=136&amp;anr=11177" TargetMode="External"/><Relationship Id="rId13" Type="http://schemas.openxmlformats.org/officeDocument/2006/relationships/hyperlink" Target="http://krg.org/articles/detail.asp?lngnr=12&amp;smap=04090200&amp;rnr=136&amp;anr=32579" TargetMode="External"/><Relationship Id="rId3" Type="http://schemas.openxmlformats.org/officeDocument/2006/relationships/hyperlink" Target="http://krg.org/articles/detail.asp?lngnr=12&amp;smap=04090500&amp;rnr=284&amp;anr=10901" TargetMode="External"/><Relationship Id="rId7" Type="http://schemas.openxmlformats.org/officeDocument/2006/relationships/hyperlink" Target="http://krg.org/articles/detail.asp?lngnr=12&amp;smap=04090200&amp;rnr=136&amp;anr=32570" TargetMode="External"/><Relationship Id="rId12" Type="http://schemas.openxmlformats.org/officeDocument/2006/relationships/hyperlink" Target="http://krg.org/articles/detail.asp?lngnr=12&amp;smap=04090200&amp;rnr=136&amp;anr=43520" TargetMode="External"/><Relationship Id="rId17" Type="http://schemas.openxmlformats.org/officeDocument/2006/relationships/hyperlink" Target="http://krg.org/articles/detail.asp?lngnr=12&amp;smap=04090300&amp;rnr=282&amp;anr=10903" TargetMode="External"/><Relationship Id="rId2" Type="http://schemas.openxmlformats.org/officeDocument/2006/relationships/image" Target="../media/image2.jpeg"/><Relationship Id="rId16" Type="http://schemas.openxmlformats.org/officeDocument/2006/relationships/hyperlink" Target="http://krg.org/articles/detail.asp?lngnr=12&amp;smap=04090200&amp;rnr=136&amp;anr=32571" TargetMode="External"/><Relationship Id="rId1" Type="http://schemas.openxmlformats.org/officeDocument/2006/relationships/slideLayout" Target="../slideLayouts/slideLayout7.xml"/><Relationship Id="rId6" Type="http://schemas.openxmlformats.org/officeDocument/2006/relationships/hyperlink" Target="http://krg.org/articles/detail.asp?lngnr=12&amp;smap=04090200&amp;rnr=136&amp;anr=32576" TargetMode="External"/><Relationship Id="rId11" Type="http://schemas.openxmlformats.org/officeDocument/2006/relationships/hyperlink" Target="http://krg.org/articles/detail.asp?lngnr=12&amp;smap=04090200&amp;rnr=136&amp;anr=32574" TargetMode="External"/><Relationship Id="rId5" Type="http://schemas.openxmlformats.org/officeDocument/2006/relationships/hyperlink" Target="http://krg.org/articles/detail.asp?lngnr=12&amp;smap=02010100&amp;rnr=223&amp;anr=43519" TargetMode="External"/><Relationship Id="rId15" Type="http://schemas.openxmlformats.org/officeDocument/2006/relationships/hyperlink" Target="http://krg.org/articles/detail.asp?lngnr=12&amp;smap=04090200&amp;rnr=136&amp;anr=32583" TargetMode="External"/><Relationship Id="rId10" Type="http://schemas.openxmlformats.org/officeDocument/2006/relationships/hyperlink" Target="http://krg.org/articles/detail.asp?lngnr=12&amp;smap=04090200&amp;rnr=136&amp;anr=11175" TargetMode="External"/><Relationship Id="rId4" Type="http://schemas.openxmlformats.org/officeDocument/2006/relationships/hyperlink" Target="http://krg.org/articles/detail.asp?lngnr=12&amp;smap=04090500&amp;rnr=284&amp;anr=11186" TargetMode="External"/><Relationship Id="rId9" Type="http://schemas.openxmlformats.org/officeDocument/2006/relationships/hyperlink" Target="http://krg.org/articles/detail.asp?lngnr=12&amp;smap=04090200&amp;rnr=136&amp;anr=32585" TargetMode="External"/><Relationship Id="rId14" Type="http://schemas.openxmlformats.org/officeDocument/2006/relationships/hyperlink" Target="http://krg.org/articles/detail.asp?lngnr=12&amp;smap=04090200&amp;rnr=136&amp;anr=11180"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www.krg.org/" TargetMode="External"/><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hyperlink" Target="http://www.krso.net/" TargetMode="External"/><Relationship Id="rId4" Type="http://schemas.openxmlformats.org/officeDocument/2006/relationships/hyperlink" Target="http://www.mop-krg.org/"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www.wp-irak.de/" TargetMode="External"/><Relationship Id="rId2" Type="http://schemas.openxmlformats.org/officeDocument/2006/relationships/image" Target="../media/image2.jpeg"/><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image" Target="../media/image26.png"/></Relationships>
</file>

<file path=ppt/slides/_rels/slide2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jpeg"/><Relationship Id="rId1" Type="http://schemas.openxmlformats.org/officeDocument/2006/relationships/slideLayout" Target="../slideLayouts/slideLayout6.xml"/><Relationship Id="rId5" Type="http://schemas.openxmlformats.org/officeDocument/2006/relationships/image" Target="../media/image30.png"/><Relationship Id="rId4" Type="http://schemas.openxmlformats.org/officeDocument/2006/relationships/image" Target="../media/image29.png"/></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jpeg"/><Relationship Id="rId1" Type="http://schemas.openxmlformats.org/officeDocument/2006/relationships/slideLayout" Target="../slideLayouts/slideLayout6.xml"/><Relationship Id="rId5" Type="http://schemas.openxmlformats.org/officeDocument/2006/relationships/hyperlink" Target="http://www.dw-irak.com/" TargetMode="External"/><Relationship Id="rId4" Type="http://schemas.openxmlformats.org/officeDocument/2006/relationships/hyperlink" Target="mailto:dwib@dw-irak.com"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www.mena-projektpartner.de/" TargetMode="External"/><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hyperlink" Target="http://www.dihk.de/" TargetMode="External"/><Relationship Id="rId4" Type="http://schemas.openxmlformats.org/officeDocument/2006/relationships/hyperlink" Target="mailto:al-tinawi.rima@dihk.d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LOGO.jpg"/>
          <p:cNvPicPr>
            <a:picLocks noChangeAspect="1"/>
          </p:cNvPicPr>
          <p:nvPr/>
        </p:nvPicPr>
        <p:blipFill>
          <a:blip r:embed="rId2" cstate="print"/>
          <a:stretch>
            <a:fillRect/>
          </a:stretch>
        </p:blipFill>
        <p:spPr>
          <a:xfrm>
            <a:off x="533400" y="1905000"/>
            <a:ext cx="8610600" cy="3500438"/>
          </a:xfrm>
          <a:prstGeom prst="rect">
            <a:avLst/>
          </a:prstGeom>
        </p:spPr>
      </p:pic>
      <p:sp>
        <p:nvSpPr>
          <p:cNvPr id="5" name="Rectangle 4"/>
          <p:cNvSpPr/>
          <p:nvPr/>
        </p:nvSpPr>
        <p:spPr bwMode="auto">
          <a:xfrm>
            <a:off x="0" y="3429000"/>
            <a:ext cx="1000100" cy="3429000"/>
          </a:xfrm>
          <a:prstGeom prst="rect">
            <a:avLst/>
          </a:prstGeom>
          <a:solidFill>
            <a:schemeClr val="bg1"/>
          </a:solidFill>
          <a:ln w="9525" cap="flat" cmpd="sng" algn="ctr">
            <a:solidFill>
              <a:schemeClr val="bg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cs typeface="Times New Roman" pitchFamily="18" charset="0"/>
            </a:endParaRPr>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a:spLocks noChangeArrowheads="1"/>
          </p:cNvSpPr>
          <p:nvPr/>
        </p:nvSpPr>
        <p:spPr bwMode="auto">
          <a:xfrm>
            <a:off x="8763000" y="228600"/>
            <a:ext cx="381000" cy="6683375"/>
          </a:xfrm>
          <a:prstGeom prst="rect">
            <a:avLst/>
          </a:prstGeom>
          <a:solidFill>
            <a:srgbClr val="669900"/>
          </a:solidFill>
          <a:ln w="9525">
            <a:noFill/>
            <a:miter lim="800000"/>
            <a:headEnd/>
            <a:tailEnd/>
          </a:ln>
        </p:spPr>
        <p:txBody>
          <a:bodyPr>
            <a:spAutoFit/>
          </a:bodyPr>
          <a:lstStyle/>
          <a:p>
            <a:r>
              <a:rPr lang="de-DE">
                <a:solidFill>
                  <a:srgbClr val="77933C"/>
                </a:solidFill>
                <a:latin typeface="Calibri" pitchFamily="34" charset="0"/>
              </a:rPr>
              <a:t>………………………………………………………………</a:t>
            </a:r>
          </a:p>
        </p:txBody>
      </p:sp>
      <p:pic>
        <p:nvPicPr>
          <p:cNvPr id="24580" name="Picture 2" descr="C:\Users\Berlin-02\Desktop\tender\logo"/>
          <p:cNvPicPr>
            <a:picLocks noChangeAspect="1" noChangeArrowheads="1"/>
          </p:cNvPicPr>
          <p:nvPr/>
        </p:nvPicPr>
        <p:blipFill>
          <a:blip r:embed="rId2" cstate="print"/>
          <a:srcRect/>
          <a:stretch>
            <a:fillRect/>
          </a:stretch>
        </p:blipFill>
        <p:spPr bwMode="auto">
          <a:xfrm>
            <a:off x="6019800" y="609600"/>
            <a:ext cx="2590800" cy="990600"/>
          </a:xfrm>
          <a:prstGeom prst="rect">
            <a:avLst/>
          </a:prstGeom>
          <a:noFill/>
          <a:ln w="9525">
            <a:noFill/>
            <a:miter lim="800000"/>
            <a:headEnd/>
            <a:tailEnd/>
          </a:ln>
        </p:spPr>
      </p:pic>
      <p:sp>
        <p:nvSpPr>
          <p:cNvPr id="24581" name="Text Box 5"/>
          <p:cNvSpPr txBox="1">
            <a:spLocks noChangeArrowheads="1"/>
          </p:cNvSpPr>
          <p:nvPr/>
        </p:nvSpPr>
        <p:spPr bwMode="auto">
          <a:xfrm>
            <a:off x="457200" y="228600"/>
            <a:ext cx="8305800" cy="366713"/>
          </a:xfrm>
          <a:prstGeom prst="rect">
            <a:avLst/>
          </a:prstGeom>
          <a:solidFill>
            <a:srgbClr val="669900"/>
          </a:solidFill>
          <a:ln w="9525">
            <a:noFill/>
            <a:miter lim="800000"/>
            <a:headEnd/>
            <a:tailEnd/>
          </a:ln>
          <a:effectLst/>
        </p:spPr>
        <p:txBody>
          <a:bodyPr>
            <a:spAutoFit/>
          </a:bodyPr>
          <a:lstStyle/>
          <a:p>
            <a:pPr>
              <a:spcBef>
                <a:spcPct val="50000"/>
              </a:spcBef>
            </a:pPr>
            <a:endParaRPr lang="de-DE">
              <a:solidFill>
                <a:schemeClr val="bg1"/>
              </a:solidFill>
              <a:effectLst>
                <a:outerShdw blurRad="38100" dist="38100" dir="2700000" algn="tl">
                  <a:srgbClr val="000000"/>
                </a:outerShdw>
              </a:effectLst>
            </a:endParaRPr>
          </a:p>
        </p:txBody>
      </p:sp>
      <p:sp>
        <p:nvSpPr>
          <p:cNvPr id="8" name="Rectangle 9"/>
          <p:cNvSpPr>
            <a:spLocks noGrp="1" noChangeArrowheads="1"/>
          </p:cNvSpPr>
          <p:nvPr>
            <p:ph type="ftr" sz="quarter" idx="11"/>
          </p:nvPr>
        </p:nvSpPr>
        <p:spPr>
          <a:xfrm>
            <a:off x="762000" y="6334125"/>
            <a:ext cx="7005638" cy="523875"/>
          </a:xfrm>
          <a:noFill/>
        </p:spPr>
        <p:txBody>
          <a:bodyPr/>
          <a:lstStyle/>
          <a:p>
            <a:pPr algn="l"/>
            <a:r>
              <a:rPr lang="de-DE" sz="1400" dirty="0" smtClean="0">
                <a:solidFill>
                  <a:srgbClr val="00B050"/>
                </a:solidFill>
                <a:latin typeface="Arial" pitchFamily="34" charset="0"/>
                <a:cs typeface="Arial" pitchFamily="34" charset="0"/>
              </a:rPr>
              <a:t>*Das Deutsche Wirtschaftsbüro Irak-Erbil wird von der Bundesregierung  gefördert</a:t>
            </a:r>
          </a:p>
        </p:txBody>
      </p:sp>
      <p:sp>
        <p:nvSpPr>
          <p:cNvPr id="9" name="Text Box 4"/>
          <p:cNvSpPr txBox="1">
            <a:spLocks noChangeArrowheads="1"/>
          </p:cNvSpPr>
          <p:nvPr/>
        </p:nvSpPr>
        <p:spPr bwMode="auto">
          <a:xfrm>
            <a:off x="457200" y="1676400"/>
            <a:ext cx="4267200" cy="1631216"/>
          </a:xfrm>
          <a:prstGeom prst="rect">
            <a:avLst/>
          </a:prstGeom>
          <a:noFill/>
          <a:ln w="9525">
            <a:noFill/>
            <a:miter lim="800000"/>
            <a:headEnd/>
            <a:tailEnd/>
          </a:ln>
        </p:spPr>
        <p:txBody>
          <a:bodyPr wrap="square">
            <a:spAutoFit/>
          </a:bodyPr>
          <a:lstStyle/>
          <a:p>
            <a:r>
              <a:rPr lang="de-DE" sz="2000" b="1" dirty="0" smtClean="0">
                <a:solidFill>
                  <a:srgbClr val="5F5F5F"/>
                </a:solidFill>
                <a:latin typeface="Arial" pitchFamily="34" charset="0"/>
                <a:cs typeface="Arial" pitchFamily="34" charset="0"/>
              </a:rPr>
              <a:t>Deutsches Wirtschaftsbüro Irak</a:t>
            </a:r>
          </a:p>
          <a:p>
            <a:r>
              <a:rPr lang="de-DE" sz="2000" b="1" dirty="0" smtClean="0">
                <a:solidFill>
                  <a:srgbClr val="5F5F5F"/>
                </a:solidFill>
                <a:latin typeface="Arial" pitchFamily="34" charset="0"/>
                <a:cs typeface="Arial" pitchFamily="34" charset="0"/>
              </a:rPr>
              <a:t>Erbil (DWIE)</a:t>
            </a:r>
          </a:p>
          <a:p>
            <a:endParaRPr lang="de-DE" sz="2000" b="1" dirty="0" smtClean="0">
              <a:solidFill>
                <a:srgbClr val="5F5F5F"/>
              </a:solidFill>
              <a:latin typeface="Arial" pitchFamily="34" charset="0"/>
              <a:cs typeface="Arial" pitchFamily="34" charset="0"/>
            </a:endParaRPr>
          </a:p>
          <a:p>
            <a:r>
              <a:rPr lang="de-DE" sz="2000" b="1" dirty="0" smtClean="0">
                <a:solidFill>
                  <a:srgbClr val="5F5F5F"/>
                </a:solidFill>
                <a:latin typeface="Arial" pitchFamily="34" charset="0"/>
                <a:cs typeface="Arial" pitchFamily="34" charset="0"/>
              </a:rPr>
              <a:t>Volker Wildner</a:t>
            </a:r>
          </a:p>
          <a:p>
            <a:r>
              <a:rPr lang="en-US" sz="2000" b="1" dirty="0" smtClean="0">
                <a:solidFill>
                  <a:srgbClr val="5F5F5F"/>
                </a:solidFill>
                <a:latin typeface="Arial" pitchFamily="34" charset="0"/>
                <a:cs typeface="Arial" pitchFamily="34" charset="0"/>
              </a:rPr>
              <a:t>Delegierter</a:t>
            </a:r>
          </a:p>
        </p:txBody>
      </p:sp>
      <p:pic>
        <p:nvPicPr>
          <p:cNvPr id="1026" name="Picture 2"/>
          <p:cNvPicPr>
            <a:picLocks noChangeAspect="1" noChangeArrowheads="1"/>
          </p:cNvPicPr>
          <p:nvPr/>
        </p:nvPicPr>
        <p:blipFill>
          <a:blip r:embed="rId3" cstate="print"/>
          <a:srcRect/>
          <a:stretch>
            <a:fillRect/>
          </a:stretch>
        </p:blipFill>
        <p:spPr bwMode="auto">
          <a:xfrm>
            <a:off x="5791200" y="1828800"/>
            <a:ext cx="1876425" cy="42100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a:spLocks noChangeArrowheads="1"/>
          </p:cNvSpPr>
          <p:nvPr/>
        </p:nvSpPr>
        <p:spPr bwMode="auto">
          <a:xfrm>
            <a:off x="8763000" y="228600"/>
            <a:ext cx="381000" cy="6683375"/>
          </a:xfrm>
          <a:prstGeom prst="rect">
            <a:avLst/>
          </a:prstGeom>
          <a:solidFill>
            <a:srgbClr val="669900"/>
          </a:solidFill>
          <a:ln w="9525">
            <a:noFill/>
            <a:miter lim="800000"/>
            <a:headEnd/>
            <a:tailEnd/>
          </a:ln>
        </p:spPr>
        <p:txBody>
          <a:bodyPr>
            <a:spAutoFit/>
          </a:bodyPr>
          <a:lstStyle/>
          <a:p>
            <a:r>
              <a:rPr lang="de-DE">
                <a:solidFill>
                  <a:srgbClr val="77933C"/>
                </a:solidFill>
                <a:latin typeface="Calibri" pitchFamily="34" charset="0"/>
              </a:rPr>
              <a:t>………………………………………………………………</a:t>
            </a:r>
          </a:p>
        </p:txBody>
      </p:sp>
      <p:pic>
        <p:nvPicPr>
          <p:cNvPr id="25604" name="Picture 2" descr="C:\Users\Berlin-02\Desktop\tender\logo"/>
          <p:cNvPicPr>
            <a:picLocks noChangeAspect="1" noChangeArrowheads="1"/>
          </p:cNvPicPr>
          <p:nvPr/>
        </p:nvPicPr>
        <p:blipFill>
          <a:blip r:embed="rId2" cstate="print"/>
          <a:srcRect/>
          <a:stretch>
            <a:fillRect/>
          </a:stretch>
        </p:blipFill>
        <p:spPr bwMode="auto">
          <a:xfrm>
            <a:off x="6019800" y="609600"/>
            <a:ext cx="2590800" cy="990600"/>
          </a:xfrm>
          <a:prstGeom prst="rect">
            <a:avLst/>
          </a:prstGeom>
          <a:noFill/>
          <a:ln w="9525">
            <a:noFill/>
            <a:miter lim="800000"/>
            <a:headEnd/>
            <a:tailEnd/>
          </a:ln>
        </p:spPr>
      </p:pic>
      <p:sp>
        <p:nvSpPr>
          <p:cNvPr id="25605" name="Text Box 5"/>
          <p:cNvSpPr txBox="1">
            <a:spLocks noChangeArrowheads="1"/>
          </p:cNvSpPr>
          <p:nvPr/>
        </p:nvSpPr>
        <p:spPr bwMode="auto">
          <a:xfrm>
            <a:off x="457200" y="228600"/>
            <a:ext cx="8305800" cy="366713"/>
          </a:xfrm>
          <a:prstGeom prst="rect">
            <a:avLst/>
          </a:prstGeom>
          <a:solidFill>
            <a:srgbClr val="669900"/>
          </a:solidFill>
          <a:ln w="9525">
            <a:noFill/>
            <a:miter lim="800000"/>
            <a:headEnd/>
            <a:tailEnd/>
          </a:ln>
          <a:effectLst/>
        </p:spPr>
        <p:txBody>
          <a:bodyPr>
            <a:spAutoFit/>
          </a:bodyPr>
          <a:lstStyle/>
          <a:p>
            <a:pPr>
              <a:spcBef>
                <a:spcPct val="50000"/>
              </a:spcBef>
            </a:pPr>
            <a:endParaRPr lang="de-DE">
              <a:solidFill>
                <a:schemeClr val="bg1"/>
              </a:solidFill>
              <a:effectLst>
                <a:outerShdw blurRad="38100" dist="38100" dir="2700000" algn="tl">
                  <a:srgbClr val="000000"/>
                </a:outerShdw>
              </a:effectLst>
            </a:endParaRPr>
          </a:p>
        </p:txBody>
      </p:sp>
      <p:pic>
        <p:nvPicPr>
          <p:cNvPr id="8" name="Picture 7" descr="Kurdische-Flagge.jpg"/>
          <p:cNvPicPr>
            <a:picLocks noChangeAspect="1"/>
          </p:cNvPicPr>
          <p:nvPr/>
        </p:nvPicPr>
        <p:blipFill>
          <a:blip r:embed="rId3" cstate="print"/>
          <a:stretch>
            <a:fillRect/>
          </a:stretch>
        </p:blipFill>
        <p:spPr>
          <a:xfrm>
            <a:off x="4191000" y="1676400"/>
            <a:ext cx="4223215" cy="4857760"/>
          </a:xfrm>
          <a:prstGeom prst="rect">
            <a:avLst/>
          </a:prstGeom>
        </p:spPr>
      </p:pic>
      <p:sp>
        <p:nvSpPr>
          <p:cNvPr id="9" name="Rectangle 8"/>
          <p:cNvSpPr/>
          <p:nvPr/>
        </p:nvSpPr>
        <p:spPr>
          <a:xfrm>
            <a:off x="304800" y="1676400"/>
            <a:ext cx="3786214" cy="3170099"/>
          </a:xfrm>
          <a:prstGeom prst="rect">
            <a:avLst/>
          </a:prstGeom>
        </p:spPr>
        <p:txBody>
          <a:bodyPr wrap="square">
            <a:spAutoFit/>
          </a:bodyPr>
          <a:lstStyle/>
          <a:p>
            <a:r>
              <a:rPr lang="de-DE" dirty="0" smtClean="0">
                <a:solidFill>
                  <a:srgbClr val="696969"/>
                </a:solidFill>
                <a:latin typeface="Arial" pitchFamily="34" charset="0"/>
                <a:cs typeface="Arial" pitchFamily="34" charset="0"/>
              </a:rPr>
              <a:t>Die Autonome Region Kurdistan (Kurdisch: </a:t>
            </a:r>
            <a:r>
              <a:rPr lang="de-DE" i="1" dirty="0" smtClean="0">
                <a:solidFill>
                  <a:srgbClr val="696969"/>
                </a:solidFill>
                <a:latin typeface="Arial" pitchFamily="34" charset="0"/>
                <a:cs typeface="Arial" pitchFamily="34" charset="0"/>
              </a:rPr>
              <a:t>Heremi Kurdistan</a:t>
            </a:r>
            <a:r>
              <a:rPr lang="de-DE" dirty="0" smtClean="0">
                <a:solidFill>
                  <a:srgbClr val="696969"/>
                </a:solidFill>
                <a:latin typeface="Arial" pitchFamily="34" charset="0"/>
                <a:cs typeface="Arial" pitchFamily="34" charset="0"/>
              </a:rPr>
              <a:t>) ist ein Land im Norden des Irak. Sie wurde aufgrund eines Abkommens im März 1970 zwischen dem damaligen Vizepräsidenten des Irak, Saddam Hussein, und dem Vertreter des kurdischen Volkes, General  Mustafa </a:t>
            </a:r>
            <a:r>
              <a:rPr lang="de-DE" dirty="0" err="1" smtClean="0">
                <a:solidFill>
                  <a:srgbClr val="696969"/>
                </a:solidFill>
                <a:latin typeface="Arial" pitchFamily="34" charset="0"/>
                <a:cs typeface="Arial" pitchFamily="34" charset="0"/>
              </a:rPr>
              <a:t>Barzani</a:t>
            </a:r>
            <a:r>
              <a:rPr lang="de-DE" dirty="0" smtClean="0">
                <a:solidFill>
                  <a:srgbClr val="696969"/>
                </a:solidFill>
                <a:latin typeface="Arial" pitchFamily="34" charset="0"/>
                <a:cs typeface="Arial" pitchFamily="34" charset="0"/>
              </a:rPr>
              <a:t>, als die </a:t>
            </a:r>
            <a:r>
              <a:rPr lang="de-DE" i="1" dirty="0" smtClean="0">
                <a:solidFill>
                  <a:srgbClr val="696969"/>
                </a:solidFill>
                <a:latin typeface="Arial" pitchFamily="34" charset="0"/>
                <a:cs typeface="Arial" pitchFamily="34" charset="0"/>
              </a:rPr>
              <a:t>Kurdische Autonome Region</a:t>
            </a:r>
            <a:r>
              <a:rPr lang="de-DE" dirty="0" smtClean="0">
                <a:solidFill>
                  <a:srgbClr val="696969"/>
                </a:solidFill>
                <a:latin typeface="Arial" pitchFamily="34" charset="0"/>
                <a:cs typeface="Arial" pitchFamily="34" charset="0"/>
              </a:rPr>
              <a:t> anerkannt</a:t>
            </a:r>
            <a:r>
              <a:rPr lang="de-DE" sz="2000" dirty="0" smtClean="0">
                <a:solidFill>
                  <a:srgbClr val="696969"/>
                </a:solidFill>
                <a:latin typeface="Arial" pitchFamily="34" charset="0"/>
                <a:cs typeface="Arial" pitchFamily="34" charset="0"/>
              </a:rPr>
              <a:t>. </a:t>
            </a:r>
            <a:endParaRPr lang="de-DE" sz="2000" dirty="0">
              <a:solidFill>
                <a:srgbClr val="696969"/>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a:spLocks noChangeArrowheads="1"/>
          </p:cNvSpPr>
          <p:nvPr/>
        </p:nvSpPr>
        <p:spPr bwMode="auto">
          <a:xfrm>
            <a:off x="8763000" y="228600"/>
            <a:ext cx="381000" cy="6683375"/>
          </a:xfrm>
          <a:prstGeom prst="rect">
            <a:avLst/>
          </a:prstGeom>
          <a:solidFill>
            <a:srgbClr val="669900"/>
          </a:solidFill>
          <a:ln w="9525">
            <a:noFill/>
            <a:miter lim="800000"/>
            <a:headEnd/>
            <a:tailEnd/>
          </a:ln>
        </p:spPr>
        <p:txBody>
          <a:bodyPr>
            <a:spAutoFit/>
          </a:bodyPr>
          <a:lstStyle/>
          <a:p>
            <a:r>
              <a:rPr lang="de-DE">
                <a:solidFill>
                  <a:srgbClr val="77933C"/>
                </a:solidFill>
                <a:latin typeface="Calibri" pitchFamily="34" charset="0"/>
              </a:rPr>
              <a:t>………………………………………………………………</a:t>
            </a:r>
          </a:p>
        </p:txBody>
      </p:sp>
      <p:pic>
        <p:nvPicPr>
          <p:cNvPr id="24580" name="Picture 2" descr="C:\Users\Berlin-02\Desktop\tender\logo"/>
          <p:cNvPicPr>
            <a:picLocks noChangeAspect="1" noChangeArrowheads="1"/>
          </p:cNvPicPr>
          <p:nvPr/>
        </p:nvPicPr>
        <p:blipFill>
          <a:blip r:embed="rId2" cstate="print"/>
          <a:srcRect/>
          <a:stretch>
            <a:fillRect/>
          </a:stretch>
        </p:blipFill>
        <p:spPr bwMode="auto">
          <a:xfrm>
            <a:off x="6019800" y="609600"/>
            <a:ext cx="2590800" cy="990600"/>
          </a:xfrm>
          <a:prstGeom prst="rect">
            <a:avLst/>
          </a:prstGeom>
          <a:noFill/>
          <a:ln w="9525">
            <a:noFill/>
            <a:miter lim="800000"/>
            <a:headEnd/>
            <a:tailEnd/>
          </a:ln>
        </p:spPr>
      </p:pic>
      <p:sp>
        <p:nvSpPr>
          <p:cNvPr id="24581" name="Text Box 5"/>
          <p:cNvSpPr txBox="1">
            <a:spLocks noChangeArrowheads="1"/>
          </p:cNvSpPr>
          <p:nvPr/>
        </p:nvSpPr>
        <p:spPr bwMode="auto">
          <a:xfrm>
            <a:off x="457200" y="228600"/>
            <a:ext cx="8305800" cy="366713"/>
          </a:xfrm>
          <a:prstGeom prst="rect">
            <a:avLst/>
          </a:prstGeom>
          <a:solidFill>
            <a:srgbClr val="669900"/>
          </a:solidFill>
          <a:ln w="9525">
            <a:noFill/>
            <a:miter lim="800000"/>
            <a:headEnd/>
            <a:tailEnd/>
          </a:ln>
          <a:effectLst/>
        </p:spPr>
        <p:txBody>
          <a:bodyPr>
            <a:spAutoFit/>
          </a:bodyPr>
          <a:lstStyle/>
          <a:p>
            <a:pPr>
              <a:spcBef>
                <a:spcPct val="50000"/>
              </a:spcBef>
            </a:pPr>
            <a:endParaRPr lang="de-DE">
              <a:solidFill>
                <a:schemeClr val="bg1"/>
              </a:solidFill>
              <a:effectLst>
                <a:outerShdw blurRad="38100" dist="38100" dir="2700000" algn="tl">
                  <a:srgbClr val="000000"/>
                </a:outerShdw>
              </a:effectLst>
            </a:endParaRPr>
          </a:p>
        </p:txBody>
      </p:sp>
      <p:sp>
        <p:nvSpPr>
          <p:cNvPr id="8" name="Rectangle 9"/>
          <p:cNvSpPr txBox="1">
            <a:spLocks noChangeArrowheads="1"/>
          </p:cNvSpPr>
          <p:nvPr/>
        </p:nvSpPr>
        <p:spPr bwMode="auto">
          <a:xfrm>
            <a:off x="539552" y="2276872"/>
            <a:ext cx="7772400" cy="25922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533400" marR="0" lvl="0" indent="-533400" algn="l" defTabSz="914400" rtl="0" eaLnBrk="1" fontAlgn="base" latinLnBrk="0" hangingPunct="1">
              <a:lnSpc>
                <a:spcPct val="100000"/>
              </a:lnSpc>
              <a:spcBef>
                <a:spcPct val="0"/>
              </a:spcBef>
              <a:spcAft>
                <a:spcPct val="60000"/>
              </a:spcAft>
              <a:buClr>
                <a:srgbClr val="6DBF8A"/>
              </a:buClr>
              <a:buSzTx/>
              <a:buFont typeface="Wingdings" pitchFamily="2" charset="2"/>
              <a:buAutoNum type="arabicPeriod"/>
              <a:tabLst/>
              <a:defRPr/>
            </a:pPr>
            <a:r>
              <a:rPr lang="de-DE" sz="2400" dirty="0" smtClean="0">
                <a:solidFill>
                  <a:srgbClr val="5F5F5F"/>
                </a:solidFill>
                <a:latin typeface="Arial" pitchFamily="34" charset="0"/>
                <a:cs typeface="Arial" pitchFamily="34" charset="0"/>
              </a:rPr>
              <a:t>Kurdistan Regional Government (KRG)/Überblick </a:t>
            </a:r>
          </a:p>
          <a:p>
            <a:pPr marL="533400" marR="0" lvl="0" indent="-533400" algn="l" defTabSz="914400" rtl="0" eaLnBrk="1" fontAlgn="base" latinLnBrk="0" hangingPunct="1">
              <a:lnSpc>
                <a:spcPct val="100000"/>
              </a:lnSpc>
              <a:spcBef>
                <a:spcPct val="0"/>
              </a:spcBef>
              <a:spcAft>
                <a:spcPct val="60000"/>
              </a:spcAft>
              <a:buClr>
                <a:srgbClr val="6DBF8A"/>
              </a:buClr>
              <a:buSzTx/>
              <a:buFont typeface="Wingdings" pitchFamily="2" charset="2"/>
              <a:buAutoNum type="arabicPeriod"/>
              <a:tabLst/>
              <a:defRPr/>
            </a:pPr>
            <a:r>
              <a:rPr lang="de-DE" sz="2400" dirty="0" smtClean="0">
                <a:solidFill>
                  <a:srgbClr val="5F5F5F"/>
                </a:solidFill>
                <a:latin typeface="Arial" pitchFamily="34" charset="0"/>
                <a:cs typeface="Arial" pitchFamily="34" charset="0"/>
              </a:rPr>
              <a:t>Wirtschaftsdaten</a:t>
            </a:r>
          </a:p>
          <a:p>
            <a:pPr marL="533400" marR="0" lvl="0" indent="-533400" algn="l" defTabSz="914400" rtl="0" eaLnBrk="1" fontAlgn="base" latinLnBrk="0" hangingPunct="1">
              <a:lnSpc>
                <a:spcPct val="100000"/>
              </a:lnSpc>
              <a:spcBef>
                <a:spcPct val="0"/>
              </a:spcBef>
              <a:spcAft>
                <a:spcPct val="60000"/>
              </a:spcAft>
              <a:buClr>
                <a:srgbClr val="6DBF8A"/>
              </a:buClr>
              <a:buSzTx/>
              <a:buFont typeface="Wingdings" pitchFamily="2" charset="2"/>
              <a:buAutoNum type="arabicPeriod"/>
              <a:tabLst/>
              <a:defRPr/>
            </a:pPr>
            <a:r>
              <a:rPr lang="de-DE" sz="2400" dirty="0" smtClean="0">
                <a:solidFill>
                  <a:srgbClr val="5F5F5F"/>
                </a:solidFill>
                <a:latin typeface="Arial" pitchFamily="34" charset="0"/>
                <a:cs typeface="Arial" pitchFamily="34" charset="0"/>
              </a:rPr>
              <a:t>Möglichkeiten für Deutsche Firmen im Irak</a:t>
            </a:r>
          </a:p>
          <a:p>
            <a:pPr marL="533400" lvl="0" indent="-533400">
              <a:spcAft>
                <a:spcPct val="60000"/>
              </a:spcAft>
              <a:buClr>
                <a:srgbClr val="6DBF8A"/>
              </a:buClr>
              <a:buFont typeface="Wingdings" pitchFamily="2" charset="2"/>
              <a:buAutoNum type="arabicPeriod"/>
            </a:pPr>
            <a:r>
              <a:rPr lang="de-DE" sz="2400" dirty="0" smtClean="0">
                <a:solidFill>
                  <a:srgbClr val="5F5F5F"/>
                </a:solidFill>
                <a:latin typeface="Arial" pitchFamily="34" charset="0"/>
                <a:cs typeface="Arial" pitchFamily="34" charset="0"/>
              </a:rPr>
              <a:t>Wie macht man es “ am besten “?</a:t>
            </a:r>
          </a:p>
          <a:p>
            <a:pPr marL="533400" marR="0" lvl="0" indent="-533400" algn="l" defTabSz="914400" rtl="0" eaLnBrk="1" fontAlgn="base" latinLnBrk="0" hangingPunct="1">
              <a:lnSpc>
                <a:spcPct val="100000"/>
              </a:lnSpc>
              <a:spcBef>
                <a:spcPct val="0"/>
              </a:spcBef>
              <a:spcAft>
                <a:spcPct val="60000"/>
              </a:spcAft>
              <a:buClr>
                <a:srgbClr val="6DBF8A"/>
              </a:buClr>
              <a:buSzTx/>
              <a:buFont typeface="Wingdings" pitchFamily="2" charset="2"/>
              <a:buAutoNum type="arabicPeriod"/>
              <a:tabLst/>
              <a:defRPr/>
            </a:pPr>
            <a:endParaRPr lang="de-DE" sz="2400" dirty="0" smtClean="0">
              <a:solidFill>
                <a:srgbClr val="5F5F5F"/>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a:spLocks noChangeArrowheads="1"/>
          </p:cNvSpPr>
          <p:nvPr/>
        </p:nvSpPr>
        <p:spPr bwMode="auto">
          <a:xfrm>
            <a:off x="8763000" y="228600"/>
            <a:ext cx="381000" cy="6683375"/>
          </a:xfrm>
          <a:prstGeom prst="rect">
            <a:avLst/>
          </a:prstGeom>
          <a:solidFill>
            <a:srgbClr val="669900"/>
          </a:solidFill>
          <a:ln w="9525">
            <a:noFill/>
            <a:miter lim="800000"/>
            <a:headEnd/>
            <a:tailEnd/>
          </a:ln>
        </p:spPr>
        <p:txBody>
          <a:bodyPr>
            <a:spAutoFit/>
          </a:bodyPr>
          <a:lstStyle/>
          <a:p>
            <a:r>
              <a:rPr lang="de-DE">
                <a:solidFill>
                  <a:srgbClr val="77933C"/>
                </a:solidFill>
                <a:latin typeface="Calibri" pitchFamily="34" charset="0"/>
              </a:rPr>
              <a:t>………………………………………………………………</a:t>
            </a:r>
          </a:p>
        </p:txBody>
      </p:sp>
      <p:pic>
        <p:nvPicPr>
          <p:cNvPr id="25604" name="Picture 2" descr="C:\Users\Berlin-02\Desktop\tender\logo"/>
          <p:cNvPicPr>
            <a:picLocks noChangeAspect="1" noChangeArrowheads="1"/>
          </p:cNvPicPr>
          <p:nvPr/>
        </p:nvPicPr>
        <p:blipFill>
          <a:blip r:embed="rId2" cstate="print"/>
          <a:srcRect/>
          <a:stretch>
            <a:fillRect/>
          </a:stretch>
        </p:blipFill>
        <p:spPr bwMode="auto">
          <a:xfrm>
            <a:off x="6019800" y="609600"/>
            <a:ext cx="2590800" cy="990600"/>
          </a:xfrm>
          <a:prstGeom prst="rect">
            <a:avLst/>
          </a:prstGeom>
          <a:noFill/>
          <a:ln w="9525">
            <a:noFill/>
            <a:miter lim="800000"/>
            <a:headEnd/>
            <a:tailEnd/>
          </a:ln>
        </p:spPr>
      </p:pic>
      <p:sp>
        <p:nvSpPr>
          <p:cNvPr id="25605" name="Text Box 5"/>
          <p:cNvSpPr txBox="1">
            <a:spLocks noChangeArrowheads="1"/>
          </p:cNvSpPr>
          <p:nvPr/>
        </p:nvSpPr>
        <p:spPr bwMode="auto">
          <a:xfrm>
            <a:off x="457200" y="228600"/>
            <a:ext cx="8305800" cy="366713"/>
          </a:xfrm>
          <a:prstGeom prst="rect">
            <a:avLst/>
          </a:prstGeom>
          <a:solidFill>
            <a:srgbClr val="669900"/>
          </a:solidFill>
          <a:ln w="9525">
            <a:noFill/>
            <a:miter lim="800000"/>
            <a:headEnd/>
            <a:tailEnd/>
          </a:ln>
          <a:effectLst/>
        </p:spPr>
        <p:txBody>
          <a:bodyPr>
            <a:spAutoFit/>
          </a:bodyPr>
          <a:lstStyle/>
          <a:p>
            <a:pPr>
              <a:spcBef>
                <a:spcPct val="50000"/>
              </a:spcBef>
            </a:pPr>
            <a:endParaRPr lang="de-DE">
              <a:solidFill>
                <a:schemeClr val="bg1"/>
              </a:solidFill>
              <a:effectLst>
                <a:outerShdw blurRad="38100" dist="38100" dir="2700000" algn="tl">
                  <a:srgbClr val="000000"/>
                </a:outerShdw>
              </a:effectLst>
            </a:endParaRPr>
          </a:p>
        </p:txBody>
      </p:sp>
      <p:sp>
        <p:nvSpPr>
          <p:cNvPr id="7" name="Text Box 2"/>
          <p:cNvSpPr txBox="1">
            <a:spLocks noChangeArrowheads="1"/>
          </p:cNvSpPr>
          <p:nvPr/>
        </p:nvSpPr>
        <p:spPr bwMode="auto">
          <a:xfrm>
            <a:off x="457200" y="152400"/>
            <a:ext cx="3581400" cy="492443"/>
          </a:xfrm>
          <a:prstGeom prst="rect">
            <a:avLst/>
          </a:prstGeom>
          <a:noFill/>
          <a:ln w="9525">
            <a:noFill/>
            <a:miter lim="800000"/>
            <a:headEnd/>
            <a:tailEnd/>
          </a:ln>
        </p:spPr>
        <p:txBody>
          <a:bodyPr wrap="square">
            <a:spAutoFit/>
          </a:bodyPr>
          <a:lstStyle/>
          <a:p>
            <a:pPr>
              <a:defRPr/>
            </a:pPr>
            <a:r>
              <a:rPr lang="de-DE" sz="2600" dirty="0" smtClean="0">
                <a:solidFill>
                  <a:schemeClr val="bg1"/>
                </a:solidFill>
                <a:latin typeface="Arial" pitchFamily="34" charset="0"/>
              </a:rPr>
              <a:t>1.1 Bevölkerung </a:t>
            </a:r>
            <a:endParaRPr lang="de-DE" sz="2600" dirty="0">
              <a:solidFill>
                <a:schemeClr val="bg1"/>
              </a:solidFill>
              <a:latin typeface="Arial" pitchFamily="34" charset="0"/>
            </a:endParaRPr>
          </a:p>
        </p:txBody>
      </p:sp>
      <p:sp>
        <p:nvSpPr>
          <p:cNvPr id="8" name="Text Box 3"/>
          <p:cNvSpPr txBox="1">
            <a:spLocks noChangeArrowheads="1"/>
          </p:cNvSpPr>
          <p:nvPr/>
        </p:nvSpPr>
        <p:spPr bwMode="auto">
          <a:xfrm>
            <a:off x="457200" y="1905000"/>
            <a:ext cx="7162800" cy="4856714"/>
          </a:xfrm>
          <a:prstGeom prst="rect">
            <a:avLst/>
          </a:prstGeom>
          <a:noFill/>
          <a:ln w="9525">
            <a:noFill/>
            <a:miter lim="800000"/>
            <a:headEnd/>
            <a:tailEnd/>
          </a:ln>
        </p:spPr>
        <p:txBody>
          <a:bodyPr>
            <a:spAutoFit/>
          </a:bodyPr>
          <a:lstStyle/>
          <a:p>
            <a:pPr marL="457200" indent="-457200">
              <a:spcAft>
                <a:spcPct val="60000"/>
              </a:spcAft>
              <a:buClr>
                <a:srgbClr val="6DBF8A"/>
              </a:buClr>
              <a:buFontTx/>
              <a:buBlip>
                <a:blip r:embed="rId3"/>
              </a:buBlip>
            </a:pPr>
            <a:r>
              <a:rPr lang="de-DE" dirty="0" smtClean="0">
                <a:solidFill>
                  <a:srgbClr val="5F5F5F"/>
                </a:solidFill>
                <a:latin typeface="Arial" pitchFamily="34" charset="0"/>
              </a:rPr>
              <a:t>Bevölkerung: ca. 5.3 Mio. Einwohner </a:t>
            </a:r>
          </a:p>
          <a:p>
            <a:pPr marL="457200" indent="-457200">
              <a:spcAft>
                <a:spcPct val="60000"/>
              </a:spcAft>
              <a:buClr>
                <a:srgbClr val="6DBF8A"/>
              </a:buClr>
              <a:buFontTx/>
              <a:buBlip>
                <a:blip r:embed="rId3"/>
              </a:buBlip>
            </a:pPr>
            <a:r>
              <a:rPr lang="de-DE" dirty="0" smtClean="0">
                <a:solidFill>
                  <a:srgbClr val="5F5F5F"/>
                </a:solidFill>
                <a:latin typeface="Arial" pitchFamily="34" charset="0"/>
              </a:rPr>
              <a:t>Kurden, es gibt Minderheiten wie Assyrer, Chaldäer, Turkmenen, Armenier und Araber</a:t>
            </a:r>
            <a:endParaRPr lang="de-DE" dirty="0">
              <a:solidFill>
                <a:srgbClr val="5F5F5F"/>
              </a:solidFill>
              <a:latin typeface="Arial" pitchFamily="34" charset="0"/>
            </a:endParaRPr>
          </a:p>
          <a:p>
            <a:pPr marL="457200" indent="-457200">
              <a:spcAft>
                <a:spcPct val="60000"/>
              </a:spcAft>
              <a:buClr>
                <a:srgbClr val="6DBF8A"/>
              </a:buClr>
              <a:buFontTx/>
              <a:buBlip>
                <a:blip r:embed="rId3"/>
              </a:buBlip>
            </a:pPr>
            <a:r>
              <a:rPr lang="de-DE" dirty="0">
                <a:solidFill>
                  <a:srgbClr val="5F5F5F"/>
                </a:solidFill>
                <a:latin typeface="Arial" pitchFamily="34" charset="0"/>
              </a:rPr>
              <a:t>Religion: </a:t>
            </a:r>
            <a:r>
              <a:rPr lang="de-DE" dirty="0" smtClean="0">
                <a:solidFill>
                  <a:srgbClr val="696969"/>
                </a:solidFill>
                <a:latin typeface="Arial" pitchFamily="34" charset="0"/>
              </a:rPr>
              <a:t>Die Kurden gehören </a:t>
            </a:r>
            <a:r>
              <a:rPr lang="de-DE" dirty="0" smtClean="0">
                <a:solidFill>
                  <a:srgbClr val="5F5F5F"/>
                </a:solidFill>
                <a:latin typeface="Arial" pitchFamily="34" charset="0"/>
              </a:rPr>
              <a:t>mehrheitlich dem sunnitischen Islam an. Es gibt auch Christen verschiedener Kirchen, wie Assyrisch – Katholisch, Assyrisch – Orthodox, Assyrische Kirche des Ostens, Armenische, Chaldäische Katholische und eine Religion der </a:t>
            </a:r>
            <a:r>
              <a:rPr lang="de-DE" dirty="0" err="1" smtClean="0">
                <a:solidFill>
                  <a:srgbClr val="5F5F5F"/>
                </a:solidFill>
                <a:latin typeface="Arial" pitchFamily="34" charset="0"/>
              </a:rPr>
              <a:t>Yaziden</a:t>
            </a:r>
            <a:r>
              <a:rPr lang="de-DE" dirty="0" smtClean="0">
                <a:solidFill>
                  <a:srgbClr val="5F5F5F"/>
                </a:solidFill>
                <a:latin typeface="Arial" pitchFamily="34" charset="0"/>
              </a:rPr>
              <a:t>, die Zehntausende von Anhängern hat</a:t>
            </a:r>
          </a:p>
          <a:p>
            <a:pPr marL="457200" indent="-457200">
              <a:spcAft>
                <a:spcPct val="60000"/>
              </a:spcAft>
              <a:buClr>
                <a:srgbClr val="6DBF8A"/>
              </a:buClr>
              <a:buFontTx/>
              <a:buBlip>
                <a:blip r:embed="rId3"/>
              </a:buBlip>
            </a:pPr>
            <a:endParaRPr lang="de-DE" dirty="0" smtClean="0">
              <a:solidFill>
                <a:srgbClr val="5F5F5F"/>
              </a:solidFill>
              <a:latin typeface="Arial" pitchFamily="34" charset="0"/>
            </a:endParaRPr>
          </a:p>
          <a:p>
            <a:pPr marL="457200" indent="-457200">
              <a:spcAft>
                <a:spcPct val="60000"/>
              </a:spcAft>
              <a:buClr>
                <a:srgbClr val="6DBF8A"/>
              </a:buClr>
            </a:pPr>
            <a:endParaRPr lang="de-DE" dirty="0" smtClean="0">
              <a:solidFill>
                <a:srgbClr val="5F5F5F"/>
              </a:solidFill>
              <a:latin typeface="Arial" pitchFamily="34" charset="0"/>
            </a:endParaRPr>
          </a:p>
          <a:p>
            <a:pPr marL="457200" indent="-457200">
              <a:spcAft>
                <a:spcPct val="60000"/>
              </a:spcAft>
              <a:buClr>
                <a:srgbClr val="6DBF8A"/>
              </a:buClr>
            </a:pPr>
            <a:endParaRPr lang="de-DE" dirty="0" smtClean="0">
              <a:solidFill>
                <a:srgbClr val="5F5F5F"/>
              </a:solidFill>
              <a:latin typeface="Arial" pitchFamily="34" charset="0"/>
            </a:endParaRPr>
          </a:p>
          <a:p>
            <a:pPr marL="457200" indent="-457200">
              <a:spcAft>
                <a:spcPct val="60000"/>
              </a:spcAft>
              <a:buClr>
                <a:srgbClr val="6DBF8A"/>
              </a:buClr>
            </a:pPr>
            <a:endParaRPr lang="de-DE" dirty="0" smtClean="0">
              <a:solidFill>
                <a:srgbClr val="5F5F5F"/>
              </a:solidFill>
              <a:latin typeface="Arial" pitchFamily="34" charset="0"/>
            </a:endParaRPr>
          </a:p>
          <a:p>
            <a:pPr marL="457200" indent="-457200">
              <a:spcAft>
                <a:spcPct val="60000"/>
              </a:spcAft>
              <a:buClr>
                <a:srgbClr val="6DBF8A"/>
              </a:buClr>
            </a:pPr>
            <a:r>
              <a:rPr lang="de-DE" sz="1200" dirty="0" smtClean="0">
                <a:solidFill>
                  <a:srgbClr val="5F5F5F"/>
                </a:solidFill>
              </a:rPr>
              <a:t>Quelle: www.krg.org</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a:spLocks noChangeArrowheads="1"/>
          </p:cNvSpPr>
          <p:nvPr/>
        </p:nvSpPr>
        <p:spPr bwMode="auto">
          <a:xfrm>
            <a:off x="8763000" y="228600"/>
            <a:ext cx="381000" cy="6683375"/>
          </a:xfrm>
          <a:prstGeom prst="rect">
            <a:avLst/>
          </a:prstGeom>
          <a:solidFill>
            <a:srgbClr val="669900"/>
          </a:solidFill>
          <a:ln w="9525">
            <a:noFill/>
            <a:miter lim="800000"/>
            <a:headEnd/>
            <a:tailEnd/>
          </a:ln>
        </p:spPr>
        <p:txBody>
          <a:bodyPr>
            <a:spAutoFit/>
          </a:bodyPr>
          <a:lstStyle/>
          <a:p>
            <a:r>
              <a:rPr lang="de-DE">
                <a:solidFill>
                  <a:srgbClr val="77933C"/>
                </a:solidFill>
                <a:latin typeface="Calibri" pitchFamily="34" charset="0"/>
              </a:rPr>
              <a:t>………………………………………………………………</a:t>
            </a:r>
          </a:p>
        </p:txBody>
      </p:sp>
      <p:pic>
        <p:nvPicPr>
          <p:cNvPr id="25604" name="Picture 2" descr="C:\Users\Berlin-02\Desktop\tender\logo"/>
          <p:cNvPicPr>
            <a:picLocks noChangeAspect="1" noChangeArrowheads="1"/>
          </p:cNvPicPr>
          <p:nvPr/>
        </p:nvPicPr>
        <p:blipFill>
          <a:blip r:embed="rId2" cstate="print"/>
          <a:srcRect/>
          <a:stretch>
            <a:fillRect/>
          </a:stretch>
        </p:blipFill>
        <p:spPr bwMode="auto">
          <a:xfrm>
            <a:off x="6019800" y="609600"/>
            <a:ext cx="2590800" cy="990600"/>
          </a:xfrm>
          <a:prstGeom prst="rect">
            <a:avLst/>
          </a:prstGeom>
          <a:noFill/>
          <a:ln w="9525">
            <a:noFill/>
            <a:miter lim="800000"/>
            <a:headEnd/>
            <a:tailEnd/>
          </a:ln>
        </p:spPr>
      </p:pic>
      <p:sp>
        <p:nvSpPr>
          <p:cNvPr id="25605" name="Text Box 5"/>
          <p:cNvSpPr txBox="1">
            <a:spLocks noChangeArrowheads="1"/>
          </p:cNvSpPr>
          <p:nvPr/>
        </p:nvSpPr>
        <p:spPr bwMode="auto">
          <a:xfrm>
            <a:off x="457200" y="228600"/>
            <a:ext cx="8305800" cy="366713"/>
          </a:xfrm>
          <a:prstGeom prst="rect">
            <a:avLst/>
          </a:prstGeom>
          <a:solidFill>
            <a:srgbClr val="669900"/>
          </a:solidFill>
          <a:ln w="9525">
            <a:noFill/>
            <a:miter lim="800000"/>
            <a:headEnd/>
            <a:tailEnd/>
          </a:ln>
          <a:effectLst/>
        </p:spPr>
        <p:txBody>
          <a:bodyPr>
            <a:spAutoFit/>
          </a:bodyPr>
          <a:lstStyle/>
          <a:p>
            <a:pPr>
              <a:spcBef>
                <a:spcPct val="50000"/>
              </a:spcBef>
            </a:pPr>
            <a:endParaRPr lang="de-DE">
              <a:solidFill>
                <a:schemeClr val="bg1"/>
              </a:solidFill>
              <a:effectLst>
                <a:outerShdw blurRad="38100" dist="38100" dir="2700000" algn="tl">
                  <a:srgbClr val="000000"/>
                </a:outerShdw>
              </a:effectLst>
            </a:endParaRPr>
          </a:p>
        </p:txBody>
      </p:sp>
      <p:sp>
        <p:nvSpPr>
          <p:cNvPr id="8" name="Text Box 2"/>
          <p:cNvSpPr txBox="1">
            <a:spLocks noChangeArrowheads="1"/>
          </p:cNvSpPr>
          <p:nvPr/>
        </p:nvSpPr>
        <p:spPr bwMode="auto">
          <a:xfrm>
            <a:off x="457200" y="152400"/>
            <a:ext cx="4800600" cy="492443"/>
          </a:xfrm>
          <a:prstGeom prst="rect">
            <a:avLst/>
          </a:prstGeom>
          <a:noFill/>
          <a:ln w="9525">
            <a:noFill/>
            <a:miter lim="800000"/>
            <a:headEnd/>
            <a:tailEnd/>
          </a:ln>
        </p:spPr>
        <p:txBody>
          <a:bodyPr wrap="square">
            <a:spAutoFit/>
          </a:bodyPr>
          <a:lstStyle/>
          <a:p>
            <a:pPr>
              <a:defRPr/>
            </a:pPr>
            <a:r>
              <a:rPr lang="de-DE" sz="2600" dirty="0" smtClean="0">
                <a:solidFill>
                  <a:schemeClr val="bg1"/>
                </a:solidFill>
                <a:latin typeface="Arial" pitchFamily="34" charset="0"/>
              </a:rPr>
              <a:t>1.2 Kurdistan Karte </a:t>
            </a:r>
            <a:endParaRPr lang="de-DE" sz="2600" dirty="0">
              <a:solidFill>
                <a:schemeClr val="bg1"/>
              </a:solidFill>
              <a:latin typeface="Arial" pitchFamily="34" charset="0"/>
            </a:endParaRPr>
          </a:p>
        </p:txBody>
      </p:sp>
      <p:pic>
        <p:nvPicPr>
          <p:cNvPr id="2050" name="Picture 2" descr="C:\Documents and Settings\ddwie1\Desktop\IraqKurdistan_2003-2005_sm.gif"/>
          <p:cNvPicPr>
            <a:picLocks noChangeAspect="1" noChangeArrowheads="1"/>
          </p:cNvPicPr>
          <p:nvPr/>
        </p:nvPicPr>
        <p:blipFill>
          <a:blip r:embed="rId3" cstate="print"/>
          <a:srcRect/>
          <a:stretch>
            <a:fillRect/>
          </a:stretch>
        </p:blipFill>
        <p:spPr bwMode="auto">
          <a:xfrm>
            <a:off x="457200" y="638908"/>
            <a:ext cx="5562600" cy="6142892"/>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a:spLocks noChangeArrowheads="1"/>
          </p:cNvSpPr>
          <p:nvPr/>
        </p:nvSpPr>
        <p:spPr bwMode="auto">
          <a:xfrm>
            <a:off x="8763000" y="228600"/>
            <a:ext cx="381000" cy="6683375"/>
          </a:xfrm>
          <a:prstGeom prst="rect">
            <a:avLst/>
          </a:prstGeom>
          <a:solidFill>
            <a:srgbClr val="669900"/>
          </a:solidFill>
          <a:ln w="9525">
            <a:noFill/>
            <a:miter lim="800000"/>
            <a:headEnd/>
            <a:tailEnd/>
          </a:ln>
        </p:spPr>
        <p:txBody>
          <a:bodyPr>
            <a:spAutoFit/>
          </a:bodyPr>
          <a:lstStyle/>
          <a:p>
            <a:r>
              <a:rPr lang="de-DE">
                <a:solidFill>
                  <a:srgbClr val="77933C"/>
                </a:solidFill>
                <a:latin typeface="Calibri" pitchFamily="34" charset="0"/>
              </a:rPr>
              <a:t>………………………………………………………………</a:t>
            </a:r>
          </a:p>
        </p:txBody>
      </p:sp>
      <p:pic>
        <p:nvPicPr>
          <p:cNvPr id="25604" name="Picture 2" descr="C:\Users\Berlin-02\Desktop\tender\logo"/>
          <p:cNvPicPr>
            <a:picLocks noChangeAspect="1" noChangeArrowheads="1"/>
          </p:cNvPicPr>
          <p:nvPr/>
        </p:nvPicPr>
        <p:blipFill>
          <a:blip r:embed="rId2" cstate="print"/>
          <a:srcRect/>
          <a:stretch>
            <a:fillRect/>
          </a:stretch>
        </p:blipFill>
        <p:spPr bwMode="auto">
          <a:xfrm>
            <a:off x="6019800" y="609600"/>
            <a:ext cx="2590800" cy="990600"/>
          </a:xfrm>
          <a:prstGeom prst="rect">
            <a:avLst/>
          </a:prstGeom>
          <a:noFill/>
          <a:ln w="9525">
            <a:noFill/>
            <a:miter lim="800000"/>
            <a:headEnd/>
            <a:tailEnd/>
          </a:ln>
        </p:spPr>
      </p:pic>
      <p:sp>
        <p:nvSpPr>
          <p:cNvPr id="25605" name="Text Box 5"/>
          <p:cNvSpPr txBox="1">
            <a:spLocks noChangeArrowheads="1"/>
          </p:cNvSpPr>
          <p:nvPr/>
        </p:nvSpPr>
        <p:spPr bwMode="auto">
          <a:xfrm>
            <a:off x="457200" y="228600"/>
            <a:ext cx="8305800" cy="366713"/>
          </a:xfrm>
          <a:prstGeom prst="rect">
            <a:avLst/>
          </a:prstGeom>
          <a:solidFill>
            <a:srgbClr val="669900"/>
          </a:solidFill>
          <a:ln w="9525">
            <a:noFill/>
            <a:miter lim="800000"/>
            <a:headEnd/>
            <a:tailEnd/>
          </a:ln>
          <a:effectLst/>
        </p:spPr>
        <p:txBody>
          <a:bodyPr>
            <a:spAutoFit/>
          </a:bodyPr>
          <a:lstStyle/>
          <a:p>
            <a:pPr>
              <a:spcBef>
                <a:spcPct val="50000"/>
              </a:spcBef>
            </a:pPr>
            <a:endParaRPr lang="de-DE">
              <a:solidFill>
                <a:schemeClr val="bg1"/>
              </a:solidFill>
              <a:effectLst>
                <a:outerShdw blurRad="38100" dist="38100" dir="2700000" algn="tl">
                  <a:srgbClr val="000000"/>
                </a:outerShdw>
              </a:effectLst>
            </a:endParaRPr>
          </a:p>
        </p:txBody>
      </p:sp>
      <p:sp>
        <p:nvSpPr>
          <p:cNvPr id="6" name="Text Box 2"/>
          <p:cNvSpPr txBox="1">
            <a:spLocks noChangeArrowheads="1"/>
          </p:cNvSpPr>
          <p:nvPr/>
        </p:nvSpPr>
        <p:spPr bwMode="auto">
          <a:xfrm>
            <a:off x="457200" y="152400"/>
            <a:ext cx="6248400" cy="492443"/>
          </a:xfrm>
          <a:prstGeom prst="rect">
            <a:avLst/>
          </a:prstGeom>
          <a:noFill/>
          <a:ln w="9525">
            <a:noFill/>
            <a:miter lim="800000"/>
            <a:headEnd/>
            <a:tailEnd/>
          </a:ln>
        </p:spPr>
        <p:txBody>
          <a:bodyPr wrap="square">
            <a:spAutoFit/>
          </a:bodyPr>
          <a:lstStyle/>
          <a:p>
            <a:pPr>
              <a:defRPr/>
            </a:pPr>
            <a:r>
              <a:rPr lang="de-DE" sz="2600" dirty="0" smtClean="0">
                <a:solidFill>
                  <a:schemeClr val="bg1"/>
                </a:solidFill>
                <a:latin typeface="Arial" pitchFamily="34" charset="0"/>
              </a:rPr>
              <a:t>1.3 Kurdistan Regional Government </a:t>
            </a:r>
            <a:endParaRPr lang="de-DE" sz="2600" dirty="0">
              <a:solidFill>
                <a:schemeClr val="bg1"/>
              </a:solidFill>
              <a:latin typeface="Arial" pitchFamily="34" charset="0"/>
            </a:endParaRPr>
          </a:p>
        </p:txBody>
      </p:sp>
      <p:sp>
        <p:nvSpPr>
          <p:cNvPr id="7" name="Rectangle 5"/>
          <p:cNvSpPr txBox="1">
            <a:spLocks noChangeArrowheads="1"/>
          </p:cNvSpPr>
          <p:nvPr/>
        </p:nvSpPr>
        <p:spPr>
          <a:xfrm>
            <a:off x="0" y="1295400"/>
            <a:ext cx="8763000" cy="4648200"/>
          </a:xfrm>
          <a:prstGeom prst="rect">
            <a:avLst/>
          </a:prstGeom>
        </p:spPr>
        <p:txBody>
          <a:bodyPr/>
          <a:lstStyle/>
          <a:p>
            <a:pPr lvl="1">
              <a:lnSpc>
                <a:spcPct val="90000"/>
              </a:lnSpc>
              <a:spcAft>
                <a:spcPct val="60000"/>
              </a:spcAft>
              <a:buClr>
                <a:srgbClr val="6DBF8A"/>
              </a:buClr>
              <a:buFont typeface="Wingdings" pitchFamily="2" charset="2"/>
              <a:buChar char="Ø"/>
            </a:pPr>
            <a:r>
              <a:rPr lang="de-DE" dirty="0" smtClean="0">
                <a:solidFill>
                  <a:srgbClr val="696969"/>
                </a:solidFill>
              </a:rPr>
              <a:t>Parlamentswahl 21.09.2013</a:t>
            </a:r>
          </a:p>
          <a:p>
            <a:pPr lvl="1">
              <a:lnSpc>
                <a:spcPct val="90000"/>
              </a:lnSpc>
              <a:spcAft>
                <a:spcPct val="60000"/>
              </a:spcAft>
              <a:buClr>
                <a:srgbClr val="6DBF8A"/>
              </a:buClr>
              <a:buFont typeface="Wingdings" pitchFamily="2" charset="2"/>
              <a:buChar char="Ø"/>
            </a:pPr>
            <a:r>
              <a:rPr lang="de-DE" dirty="0" smtClean="0">
                <a:solidFill>
                  <a:srgbClr val="696969"/>
                </a:solidFill>
              </a:rPr>
              <a:t>Gewählt wurde in den 3 Provinzen und der ganzen Kurdischen Region.  </a:t>
            </a:r>
          </a:p>
          <a:p>
            <a:pPr lvl="1">
              <a:lnSpc>
                <a:spcPct val="90000"/>
              </a:lnSpc>
              <a:spcAft>
                <a:spcPct val="60000"/>
              </a:spcAft>
              <a:buClr>
                <a:srgbClr val="6DBF8A"/>
              </a:buClr>
              <a:buFont typeface="Wingdings" pitchFamily="2" charset="2"/>
              <a:buChar char="Ø"/>
            </a:pPr>
            <a:r>
              <a:rPr lang="de-DE" dirty="0" smtClean="0">
                <a:solidFill>
                  <a:srgbClr val="696969"/>
                </a:solidFill>
              </a:rPr>
              <a:t>Das Parlament besteht aus 111 Sitzen </a:t>
            </a:r>
          </a:p>
          <a:p>
            <a:pPr lvl="1">
              <a:lnSpc>
                <a:spcPct val="90000"/>
              </a:lnSpc>
              <a:spcAft>
                <a:spcPct val="60000"/>
              </a:spcAft>
              <a:buClr>
                <a:srgbClr val="6DBF8A"/>
              </a:buClr>
              <a:buFont typeface="Wingdings" pitchFamily="2" charset="2"/>
              <a:buChar char="Ø"/>
            </a:pPr>
            <a:r>
              <a:rPr lang="de-DE" dirty="0" smtClean="0">
                <a:solidFill>
                  <a:srgbClr val="696969"/>
                </a:solidFill>
              </a:rPr>
              <a:t>Es wurden bereits bei den früheren Wahlen für die Minderheiten Sitze vergeben, die Christlichen und Turkmenischen Volksgruppen bekamen 5 Sitze mehr</a:t>
            </a:r>
            <a:endParaRPr lang="de-DE" dirty="0" smtClean="0">
              <a:solidFill>
                <a:srgbClr val="5F5F5F"/>
              </a:solidFill>
              <a:latin typeface="Arial" pitchFamily="34" charset="0"/>
            </a:endParaRPr>
          </a:p>
          <a:p>
            <a:pPr marL="742950" lvl="1" indent="-285750">
              <a:lnSpc>
                <a:spcPct val="90000"/>
              </a:lnSpc>
              <a:spcAft>
                <a:spcPct val="60000"/>
              </a:spcAft>
              <a:buClr>
                <a:srgbClr val="6DBF8A"/>
              </a:buClr>
              <a:buBlip>
                <a:blip r:embed="rId3"/>
              </a:buBlip>
              <a:defRPr/>
            </a:pPr>
            <a:endParaRPr lang="de-DE" dirty="0" smtClean="0">
              <a:solidFill>
                <a:srgbClr val="5F5F5F"/>
              </a:solidFill>
              <a:latin typeface="Arial" pitchFamily="34" charset="0"/>
            </a:endParaRPr>
          </a:p>
          <a:p>
            <a:pPr marL="742950" lvl="1" indent="-285750">
              <a:lnSpc>
                <a:spcPct val="90000"/>
              </a:lnSpc>
              <a:spcAft>
                <a:spcPct val="60000"/>
              </a:spcAft>
              <a:buClr>
                <a:srgbClr val="6DBF8A"/>
              </a:buClr>
              <a:defRPr/>
            </a:pPr>
            <a:endParaRPr lang="de-DE" dirty="0" smtClean="0">
              <a:solidFill>
                <a:srgbClr val="5F5F5F"/>
              </a:solidFill>
              <a:latin typeface="Arial" pitchFamily="34" charset="0"/>
            </a:endParaRPr>
          </a:p>
          <a:p>
            <a:pPr marL="742950" lvl="1" indent="-285750">
              <a:lnSpc>
                <a:spcPct val="90000"/>
              </a:lnSpc>
              <a:spcAft>
                <a:spcPct val="60000"/>
              </a:spcAft>
              <a:buClr>
                <a:srgbClr val="6DBF8A"/>
              </a:buClr>
              <a:defRPr/>
            </a:pPr>
            <a:endParaRPr lang="de-DE" dirty="0" smtClean="0">
              <a:solidFill>
                <a:srgbClr val="5F5F5F"/>
              </a:solidFill>
              <a:latin typeface="Arial" pitchFamily="34" charset="0"/>
            </a:endParaRPr>
          </a:p>
          <a:p>
            <a:pPr marL="742950" lvl="1" indent="-285750">
              <a:lnSpc>
                <a:spcPct val="90000"/>
              </a:lnSpc>
              <a:spcAft>
                <a:spcPct val="60000"/>
              </a:spcAft>
              <a:buClr>
                <a:srgbClr val="6DBF8A"/>
              </a:buClr>
              <a:defRPr/>
            </a:pPr>
            <a:endParaRPr lang="de-DE" dirty="0" smtClean="0">
              <a:solidFill>
                <a:srgbClr val="5F5F5F"/>
              </a:solidFill>
              <a:latin typeface="Arial" pitchFamily="34" charset="0"/>
            </a:endParaRPr>
          </a:p>
          <a:p>
            <a:pPr marL="742950" lvl="1" indent="-285750">
              <a:lnSpc>
                <a:spcPct val="90000"/>
              </a:lnSpc>
              <a:spcAft>
                <a:spcPct val="60000"/>
              </a:spcAft>
              <a:buClr>
                <a:srgbClr val="6DBF8A"/>
              </a:buClr>
              <a:defRPr/>
            </a:pPr>
            <a:endParaRPr lang="de-DE" dirty="0" smtClean="0">
              <a:solidFill>
                <a:srgbClr val="5F5F5F"/>
              </a:solidFill>
              <a:latin typeface="Arial" pitchFamily="34" charset="0"/>
            </a:endParaRPr>
          </a:p>
          <a:p>
            <a:pPr marL="742950" lvl="1" indent="-285750">
              <a:lnSpc>
                <a:spcPct val="90000"/>
              </a:lnSpc>
              <a:spcAft>
                <a:spcPct val="60000"/>
              </a:spcAft>
              <a:buClr>
                <a:srgbClr val="6DBF8A"/>
              </a:buClr>
              <a:defRPr/>
            </a:pPr>
            <a:endParaRPr lang="de-DE" dirty="0" smtClean="0">
              <a:solidFill>
                <a:srgbClr val="5F5F5F"/>
              </a:solidFill>
              <a:latin typeface="Arial" pitchFamily="34" charset="0"/>
            </a:endParaRPr>
          </a:p>
          <a:p>
            <a:pPr marL="742950" lvl="1" indent="-285750">
              <a:lnSpc>
                <a:spcPct val="90000"/>
              </a:lnSpc>
              <a:spcAft>
                <a:spcPct val="60000"/>
              </a:spcAft>
              <a:buClr>
                <a:srgbClr val="6DBF8A"/>
              </a:buClr>
              <a:defRPr/>
            </a:pPr>
            <a:endParaRPr lang="de-DE" dirty="0" smtClean="0">
              <a:solidFill>
                <a:srgbClr val="5F5F5F"/>
              </a:solidFill>
              <a:latin typeface="Arial" pitchFamily="34" charset="0"/>
            </a:endParaRPr>
          </a:p>
          <a:p>
            <a:pPr marL="742950" lvl="1" indent="-285750">
              <a:lnSpc>
                <a:spcPct val="90000"/>
              </a:lnSpc>
              <a:spcAft>
                <a:spcPct val="60000"/>
              </a:spcAft>
              <a:buClr>
                <a:srgbClr val="6DBF8A"/>
              </a:buClr>
            </a:pPr>
            <a:r>
              <a:rPr lang="de-DE" sz="1200" dirty="0" smtClean="0">
                <a:solidFill>
                  <a:srgbClr val="5F5F5F"/>
                </a:solidFill>
              </a:rPr>
              <a:t>Quelle: </a:t>
            </a:r>
            <a:r>
              <a:rPr lang="de-DE" sz="1200" dirty="0" smtClean="0">
                <a:solidFill>
                  <a:srgbClr val="5F5F5F"/>
                </a:solidFill>
                <a:hlinkClick r:id="rId4"/>
              </a:rPr>
              <a:t>www.krg.org</a:t>
            </a:r>
            <a:r>
              <a:rPr lang="de-DE" sz="1200" dirty="0" smtClean="0">
                <a:solidFill>
                  <a:srgbClr val="5F5F5F"/>
                </a:solidFill>
              </a:rPr>
              <a:t>;</a:t>
            </a:r>
            <a:br>
              <a:rPr lang="de-DE" sz="1200" dirty="0" smtClean="0">
                <a:solidFill>
                  <a:srgbClr val="5F5F5F"/>
                </a:solidFill>
              </a:rPr>
            </a:br>
            <a:r>
              <a:rPr lang="de-DE" sz="1200" dirty="0" smtClean="0">
                <a:solidFill>
                  <a:srgbClr val="5F5F5F"/>
                </a:solidFill>
              </a:rPr>
              <a:t>	  Kurdistan review Jan. 2014</a:t>
            </a:r>
          </a:p>
          <a:p>
            <a:pPr marL="742950" marR="0" lvl="1" indent="-285750" algn="l" defTabSz="914400" rtl="0" eaLnBrk="1" fontAlgn="base" latinLnBrk="0" hangingPunct="1">
              <a:lnSpc>
                <a:spcPct val="90000"/>
              </a:lnSpc>
              <a:spcBef>
                <a:spcPct val="0"/>
              </a:spcBef>
              <a:spcAft>
                <a:spcPct val="60000"/>
              </a:spcAft>
              <a:buClr>
                <a:srgbClr val="6DBF8A"/>
              </a:buClr>
              <a:buSzTx/>
              <a:tabLst/>
              <a:defRPr/>
            </a:pPr>
            <a:r>
              <a:rPr lang="de-DE" dirty="0" smtClean="0">
                <a:solidFill>
                  <a:srgbClr val="5F5F5F"/>
                </a:solidFill>
                <a:latin typeface="Arial" pitchFamily="34" charset="0"/>
              </a:rPr>
              <a:t>            </a:t>
            </a:r>
          </a:p>
        </p:txBody>
      </p:sp>
      <p:pic>
        <p:nvPicPr>
          <p:cNvPr id="9" name="Picture 4" descr="C:\Documents and Settings\Fkri\Desktop\Wahkergebnisse.bmp"/>
          <p:cNvPicPr>
            <a:picLocks noChangeAspect="1" noChangeArrowheads="1"/>
          </p:cNvPicPr>
          <p:nvPr/>
        </p:nvPicPr>
        <p:blipFill>
          <a:blip r:embed="rId5" cstate="print"/>
          <a:srcRect/>
          <a:stretch>
            <a:fillRect/>
          </a:stretch>
        </p:blipFill>
        <p:spPr bwMode="auto">
          <a:xfrm>
            <a:off x="1600200" y="3657600"/>
            <a:ext cx="6262694" cy="2590800"/>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4"/>
          <p:cNvSpPr txBox="1">
            <a:spLocks noChangeArrowheads="1"/>
          </p:cNvSpPr>
          <p:nvPr/>
        </p:nvSpPr>
        <p:spPr bwMode="auto">
          <a:xfrm>
            <a:off x="8763000" y="228600"/>
            <a:ext cx="381000" cy="6683375"/>
          </a:xfrm>
          <a:prstGeom prst="rect">
            <a:avLst/>
          </a:prstGeom>
          <a:solidFill>
            <a:srgbClr val="669900"/>
          </a:solidFill>
          <a:ln w="9525">
            <a:noFill/>
            <a:miter lim="800000"/>
            <a:headEnd/>
            <a:tailEnd/>
          </a:ln>
        </p:spPr>
        <p:txBody>
          <a:bodyPr>
            <a:spAutoFit/>
          </a:bodyPr>
          <a:lstStyle/>
          <a:p>
            <a:r>
              <a:rPr lang="de-DE">
                <a:solidFill>
                  <a:srgbClr val="77933C"/>
                </a:solidFill>
                <a:latin typeface="Calibri" pitchFamily="34" charset="0"/>
              </a:rPr>
              <a:t>………………………………………………………………</a:t>
            </a:r>
          </a:p>
        </p:txBody>
      </p:sp>
      <p:pic>
        <p:nvPicPr>
          <p:cNvPr id="3" name="Picture 2" descr="C:\Users\Berlin-02\Desktop\tender\logo"/>
          <p:cNvPicPr>
            <a:picLocks noChangeAspect="1" noChangeArrowheads="1"/>
          </p:cNvPicPr>
          <p:nvPr/>
        </p:nvPicPr>
        <p:blipFill>
          <a:blip r:embed="rId2" cstate="print"/>
          <a:srcRect/>
          <a:stretch>
            <a:fillRect/>
          </a:stretch>
        </p:blipFill>
        <p:spPr bwMode="auto">
          <a:xfrm>
            <a:off x="6019800" y="609600"/>
            <a:ext cx="2590800" cy="990600"/>
          </a:xfrm>
          <a:prstGeom prst="rect">
            <a:avLst/>
          </a:prstGeom>
          <a:noFill/>
          <a:ln w="9525">
            <a:noFill/>
            <a:miter lim="800000"/>
            <a:headEnd/>
            <a:tailEnd/>
          </a:ln>
        </p:spPr>
      </p:pic>
      <p:sp>
        <p:nvSpPr>
          <p:cNvPr id="4" name="Text Box 5"/>
          <p:cNvSpPr txBox="1">
            <a:spLocks noChangeArrowheads="1"/>
          </p:cNvSpPr>
          <p:nvPr/>
        </p:nvSpPr>
        <p:spPr bwMode="auto">
          <a:xfrm>
            <a:off x="457200" y="228600"/>
            <a:ext cx="8305800" cy="366713"/>
          </a:xfrm>
          <a:prstGeom prst="rect">
            <a:avLst/>
          </a:prstGeom>
          <a:solidFill>
            <a:srgbClr val="669900"/>
          </a:solidFill>
          <a:ln w="9525">
            <a:noFill/>
            <a:miter lim="800000"/>
            <a:headEnd/>
            <a:tailEnd/>
          </a:ln>
          <a:effectLst/>
        </p:spPr>
        <p:txBody>
          <a:bodyPr>
            <a:spAutoFit/>
          </a:bodyPr>
          <a:lstStyle/>
          <a:p>
            <a:pPr>
              <a:spcBef>
                <a:spcPct val="50000"/>
              </a:spcBef>
            </a:pPr>
            <a:endParaRPr lang="de-DE">
              <a:solidFill>
                <a:schemeClr val="bg1"/>
              </a:solidFill>
              <a:effectLst>
                <a:outerShdw blurRad="38100" dist="38100" dir="2700000" algn="tl">
                  <a:srgbClr val="000000"/>
                </a:outerShdw>
              </a:effectLst>
            </a:endParaRPr>
          </a:p>
        </p:txBody>
      </p:sp>
      <p:sp>
        <p:nvSpPr>
          <p:cNvPr id="5" name="Text Box 2"/>
          <p:cNvSpPr txBox="1">
            <a:spLocks noChangeArrowheads="1"/>
          </p:cNvSpPr>
          <p:nvPr/>
        </p:nvSpPr>
        <p:spPr bwMode="auto">
          <a:xfrm>
            <a:off x="457200" y="152400"/>
            <a:ext cx="7086600" cy="492443"/>
          </a:xfrm>
          <a:prstGeom prst="rect">
            <a:avLst/>
          </a:prstGeom>
          <a:noFill/>
          <a:ln w="9525">
            <a:noFill/>
            <a:miter lim="800000"/>
            <a:headEnd/>
            <a:tailEnd/>
          </a:ln>
        </p:spPr>
        <p:txBody>
          <a:bodyPr wrap="square">
            <a:spAutoFit/>
          </a:bodyPr>
          <a:lstStyle/>
          <a:p>
            <a:pPr>
              <a:defRPr/>
            </a:pPr>
            <a:r>
              <a:rPr lang="de-DE" sz="2600" dirty="0" smtClean="0">
                <a:solidFill>
                  <a:schemeClr val="bg1"/>
                </a:solidFill>
                <a:latin typeface="Arial" pitchFamily="34" charset="0"/>
              </a:rPr>
              <a:t>1.4 Kurdistan Regional Government / Minister </a:t>
            </a:r>
            <a:endParaRPr lang="de-DE" sz="2600" dirty="0">
              <a:solidFill>
                <a:schemeClr val="bg1"/>
              </a:solidFill>
              <a:latin typeface="Arial" pitchFamily="34" charset="0"/>
            </a:endParaRPr>
          </a:p>
        </p:txBody>
      </p:sp>
      <p:sp>
        <p:nvSpPr>
          <p:cNvPr id="6" name="Rectangle 5"/>
          <p:cNvSpPr/>
          <p:nvPr/>
        </p:nvSpPr>
        <p:spPr>
          <a:xfrm>
            <a:off x="76200" y="1752600"/>
            <a:ext cx="4419600" cy="4793620"/>
          </a:xfrm>
          <a:prstGeom prst="rect">
            <a:avLst/>
          </a:prstGeom>
        </p:spPr>
        <p:txBody>
          <a:bodyPr wrap="square">
            <a:spAutoFit/>
          </a:bodyPr>
          <a:lstStyle/>
          <a:p>
            <a:r>
              <a:rPr lang="en-US" sz="1050" dirty="0" smtClean="0"/>
              <a:t>Prime Minister - </a:t>
            </a:r>
            <a:r>
              <a:rPr lang="en-US" sz="1050" dirty="0" err="1" smtClean="0">
                <a:hlinkClick r:id="rId3"/>
              </a:rPr>
              <a:t>Nechirvan</a:t>
            </a:r>
            <a:r>
              <a:rPr lang="en-US" sz="1050" dirty="0" smtClean="0">
                <a:hlinkClick r:id="rId3"/>
              </a:rPr>
              <a:t> </a:t>
            </a:r>
            <a:r>
              <a:rPr lang="en-US" sz="1050" dirty="0" err="1" smtClean="0">
                <a:hlinkClick r:id="rId3"/>
              </a:rPr>
              <a:t>Idris</a:t>
            </a:r>
            <a:r>
              <a:rPr lang="en-US" sz="1050" dirty="0" smtClean="0">
                <a:hlinkClick r:id="rId3"/>
              </a:rPr>
              <a:t> </a:t>
            </a:r>
            <a:r>
              <a:rPr lang="en-US" sz="1050" dirty="0" err="1" smtClean="0">
                <a:hlinkClick r:id="rId3"/>
              </a:rPr>
              <a:t>Barzani</a:t>
            </a:r>
            <a:r>
              <a:rPr lang="en-US" sz="1050" dirty="0" smtClean="0">
                <a:hlinkClick r:id="rId3"/>
              </a:rPr>
              <a:t>*</a:t>
            </a:r>
            <a:r>
              <a:rPr lang="en-US" sz="1050" dirty="0" smtClean="0"/>
              <a:t> </a:t>
            </a:r>
            <a:br>
              <a:rPr lang="en-US" sz="1050" dirty="0" smtClean="0"/>
            </a:br>
            <a:r>
              <a:rPr lang="en-US" sz="1050" dirty="0" smtClean="0"/>
              <a:t/>
            </a:r>
            <a:br>
              <a:rPr lang="en-US" sz="1050" dirty="0" smtClean="0"/>
            </a:br>
            <a:r>
              <a:rPr lang="en-US" sz="1050" dirty="0" smtClean="0"/>
              <a:t>Deputy Prime Minister - </a:t>
            </a:r>
            <a:r>
              <a:rPr lang="en-US" sz="1050" dirty="0" err="1" smtClean="0">
                <a:hlinkClick r:id="rId4"/>
              </a:rPr>
              <a:t>Imad</a:t>
            </a:r>
            <a:r>
              <a:rPr lang="en-US" sz="1050" dirty="0" smtClean="0">
                <a:hlinkClick r:id="rId4"/>
              </a:rPr>
              <a:t> Ahmad </a:t>
            </a:r>
            <a:r>
              <a:rPr lang="en-US" sz="1050" dirty="0" err="1" smtClean="0">
                <a:hlinkClick r:id="rId4"/>
              </a:rPr>
              <a:t>Sayfour</a:t>
            </a:r>
            <a:r>
              <a:rPr lang="en-US" sz="1050" dirty="0" smtClean="0">
                <a:hlinkClick r:id="rId4"/>
              </a:rPr>
              <a:t>*</a:t>
            </a:r>
            <a:r>
              <a:rPr lang="en-US" sz="1050" dirty="0" smtClean="0"/>
              <a:t> </a:t>
            </a:r>
            <a:br>
              <a:rPr lang="en-US" sz="1050" dirty="0" smtClean="0"/>
            </a:br>
            <a:r>
              <a:rPr lang="en-US" sz="1050" dirty="0" smtClean="0"/>
              <a:t/>
            </a:r>
            <a:br>
              <a:rPr lang="en-US" sz="1050" dirty="0" smtClean="0"/>
            </a:br>
            <a:r>
              <a:rPr lang="en-US" sz="1050" dirty="0" smtClean="0"/>
              <a:t>Minister of Agriculture and Water Resources - </a:t>
            </a:r>
            <a:r>
              <a:rPr lang="en-US" sz="1050" dirty="0" err="1" smtClean="0">
                <a:hlinkClick r:id="rId5"/>
              </a:rPr>
              <a:t>Serwan</a:t>
            </a:r>
            <a:r>
              <a:rPr lang="en-US" sz="1050" dirty="0" smtClean="0">
                <a:hlinkClick r:id="rId5"/>
              </a:rPr>
              <a:t> </a:t>
            </a:r>
            <a:r>
              <a:rPr lang="en-US" sz="1050" dirty="0" err="1" smtClean="0">
                <a:hlinkClick r:id="rId5"/>
              </a:rPr>
              <a:t>Baban</a:t>
            </a:r>
            <a:r>
              <a:rPr lang="en-US" sz="1050" dirty="0" smtClean="0">
                <a:hlinkClick r:id="rId5"/>
              </a:rPr>
              <a:t>*</a:t>
            </a:r>
            <a:r>
              <a:rPr lang="en-US" sz="1050" dirty="0" smtClean="0"/>
              <a:t> </a:t>
            </a:r>
            <a:br>
              <a:rPr lang="en-US" sz="1050" dirty="0" smtClean="0"/>
            </a:br>
            <a:r>
              <a:rPr lang="en-US" sz="1050" dirty="0" smtClean="0"/>
              <a:t/>
            </a:r>
            <a:br>
              <a:rPr lang="en-US" sz="1050" dirty="0" smtClean="0"/>
            </a:br>
            <a:r>
              <a:rPr lang="en-US" sz="1050" dirty="0" smtClean="0"/>
              <a:t>Minister of Culture and Youth - </a:t>
            </a:r>
            <a:r>
              <a:rPr lang="en-US" sz="1050" dirty="0" err="1" smtClean="0">
                <a:hlinkClick r:id="rId6"/>
              </a:rPr>
              <a:t>Kawa</a:t>
            </a:r>
            <a:r>
              <a:rPr lang="en-US" sz="1050" dirty="0" smtClean="0">
                <a:hlinkClick r:id="rId6"/>
              </a:rPr>
              <a:t> </a:t>
            </a:r>
            <a:r>
              <a:rPr lang="en-US" sz="1050" dirty="0" err="1" smtClean="0">
                <a:hlinkClick r:id="rId6"/>
              </a:rPr>
              <a:t>Mahmoud</a:t>
            </a:r>
            <a:r>
              <a:rPr lang="en-US" sz="1050" dirty="0" smtClean="0">
                <a:hlinkClick r:id="rId6"/>
              </a:rPr>
              <a:t> </a:t>
            </a:r>
            <a:r>
              <a:rPr lang="en-US" sz="1050" dirty="0" err="1" smtClean="0">
                <a:hlinkClick r:id="rId6"/>
              </a:rPr>
              <a:t>Shakir</a:t>
            </a:r>
            <a:r>
              <a:rPr lang="en-US" sz="1050" dirty="0" smtClean="0"/>
              <a:t> </a:t>
            </a:r>
            <a:br>
              <a:rPr lang="en-US" sz="1050" dirty="0" smtClean="0"/>
            </a:br>
            <a:r>
              <a:rPr lang="en-US" sz="1050" dirty="0" smtClean="0"/>
              <a:t/>
            </a:r>
            <a:br>
              <a:rPr lang="en-US" sz="1050" dirty="0" smtClean="0"/>
            </a:br>
            <a:r>
              <a:rPr lang="en-US" sz="1050" dirty="0" smtClean="0"/>
              <a:t>Minister of Education - </a:t>
            </a:r>
            <a:r>
              <a:rPr lang="en-US" sz="1050" dirty="0" err="1" smtClean="0">
                <a:hlinkClick r:id="rId5"/>
              </a:rPr>
              <a:t>Asmat</a:t>
            </a:r>
            <a:r>
              <a:rPr lang="en-US" sz="1050" dirty="0" smtClean="0">
                <a:hlinkClick r:id="rId5"/>
              </a:rPr>
              <a:t> </a:t>
            </a:r>
            <a:r>
              <a:rPr lang="en-US" sz="1050" dirty="0" err="1" smtClean="0">
                <a:hlinkClick r:id="rId5"/>
              </a:rPr>
              <a:t>Muhamad</a:t>
            </a:r>
            <a:r>
              <a:rPr lang="en-US" sz="1050" dirty="0" smtClean="0">
                <a:hlinkClick r:id="rId5"/>
              </a:rPr>
              <a:t> Khalid*</a:t>
            </a:r>
            <a:r>
              <a:rPr lang="en-US" sz="1050" dirty="0" smtClean="0"/>
              <a:t> </a:t>
            </a:r>
            <a:br>
              <a:rPr lang="en-US" sz="1050" dirty="0" smtClean="0"/>
            </a:br>
            <a:r>
              <a:rPr lang="en-US" sz="1050" dirty="0" smtClean="0"/>
              <a:t/>
            </a:r>
            <a:br>
              <a:rPr lang="en-US" sz="1050" dirty="0" smtClean="0"/>
            </a:br>
            <a:r>
              <a:rPr lang="en-US" sz="1050" dirty="0" smtClean="0"/>
              <a:t>Minister of Electricity - </a:t>
            </a:r>
            <a:r>
              <a:rPr lang="en-US" sz="1050" dirty="0" err="1" smtClean="0"/>
              <a:t>Yasin</a:t>
            </a:r>
            <a:r>
              <a:rPr lang="en-US" sz="1050" dirty="0" smtClean="0"/>
              <a:t> Sheikh Abu </a:t>
            </a:r>
            <a:r>
              <a:rPr lang="en-US" sz="1050" dirty="0" err="1" smtClean="0"/>
              <a:t>Bakir</a:t>
            </a:r>
            <a:r>
              <a:rPr lang="en-US" sz="1050" dirty="0" smtClean="0"/>
              <a:t> Muhammad </a:t>
            </a:r>
            <a:r>
              <a:rPr lang="en-US" sz="1050" dirty="0" err="1" smtClean="0"/>
              <a:t>Mawati</a:t>
            </a:r>
            <a:r>
              <a:rPr lang="en-US" sz="1050" dirty="0" smtClean="0"/>
              <a:t> </a:t>
            </a:r>
            <a:br>
              <a:rPr lang="en-US" sz="1050" dirty="0" smtClean="0"/>
            </a:br>
            <a:r>
              <a:rPr lang="en-US" sz="1050" dirty="0" smtClean="0"/>
              <a:t/>
            </a:r>
            <a:br>
              <a:rPr lang="en-US" sz="1050" dirty="0" smtClean="0"/>
            </a:br>
            <a:r>
              <a:rPr lang="en-US" sz="1050" dirty="0" smtClean="0"/>
              <a:t>Minister of Endowment &amp; Religious Affairs - </a:t>
            </a:r>
            <a:r>
              <a:rPr lang="en-US" sz="1050" dirty="0" err="1" smtClean="0">
                <a:hlinkClick r:id="rId7"/>
              </a:rPr>
              <a:t>Kamil</a:t>
            </a:r>
            <a:r>
              <a:rPr lang="en-US" sz="1050" dirty="0" smtClean="0">
                <a:hlinkClick r:id="rId7"/>
              </a:rPr>
              <a:t> Ali Aziz</a:t>
            </a:r>
            <a:r>
              <a:rPr lang="en-US" sz="1050" dirty="0" smtClean="0"/>
              <a:t> </a:t>
            </a:r>
            <a:br>
              <a:rPr lang="en-US" sz="1050" dirty="0" smtClean="0"/>
            </a:br>
            <a:r>
              <a:rPr lang="en-US" sz="1050" dirty="0" smtClean="0"/>
              <a:t/>
            </a:r>
            <a:br>
              <a:rPr lang="en-US" sz="1050" dirty="0" smtClean="0"/>
            </a:br>
            <a:r>
              <a:rPr lang="en-US" sz="1050" dirty="0" smtClean="0"/>
              <a:t>Minister of Finance &amp; the Economy - </a:t>
            </a:r>
            <a:r>
              <a:rPr lang="en-US" sz="1050" dirty="0" err="1" smtClean="0">
                <a:hlinkClick r:id="rId8"/>
              </a:rPr>
              <a:t>Bayiz</a:t>
            </a:r>
            <a:r>
              <a:rPr lang="en-US" sz="1050" dirty="0" smtClean="0">
                <a:hlinkClick r:id="rId8"/>
              </a:rPr>
              <a:t> </a:t>
            </a:r>
            <a:r>
              <a:rPr lang="en-US" sz="1050" dirty="0" err="1" smtClean="0">
                <a:hlinkClick r:id="rId8"/>
              </a:rPr>
              <a:t>Saeed</a:t>
            </a:r>
            <a:r>
              <a:rPr lang="en-US" sz="1050" dirty="0" smtClean="0">
                <a:hlinkClick r:id="rId8"/>
              </a:rPr>
              <a:t> Mohammad </a:t>
            </a:r>
            <a:r>
              <a:rPr lang="en-US" sz="1050" dirty="0" err="1" smtClean="0">
                <a:hlinkClick r:id="rId8"/>
              </a:rPr>
              <a:t>Talabani</a:t>
            </a:r>
            <a:r>
              <a:rPr lang="en-US" sz="1050" dirty="0" smtClean="0"/>
              <a:t> </a:t>
            </a:r>
            <a:br>
              <a:rPr lang="en-US" sz="1050" dirty="0" smtClean="0"/>
            </a:br>
            <a:r>
              <a:rPr lang="en-US" sz="1050" dirty="0" smtClean="0"/>
              <a:t/>
            </a:r>
            <a:br>
              <a:rPr lang="en-US" sz="1050" dirty="0" smtClean="0"/>
            </a:br>
            <a:r>
              <a:rPr lang="en-US" sz="1050" dirty="0" smtClean="0"/>
              <a:t>Minister of Health - </a:t>
            </a:r>
            <a:r>
              <a:rPr lang="en-US" sz="1050" dirty="0" err="1" smtClean="0">
                <a:hlinkClick r:id="rId5"/>
              </a:rPr>
              <a:t>Rekawt</a:t>
            </a:r>
            <a:r>
              <a:rPr lang="en-US" sz="1050" dirty="0" smtClean="0">
                <a:hlinkClick r:id="rId5"/>
              </a:rPr>
              <a:t> Hama </a:t>
            </a:r>
            <a:r>
              <a:rPr lang="en-US" sz="1050" dirty="0" err="1" smtClean="0">
                <a:hlinkClick r:id="rId5"/>
              </a:rPr>
              <a:t>Rasheed</a:t>
            </a:r>
            <a:r>
              <a:rPr lang="en-US" sz="1050" dirty="0" smtClean="0">
                <a:hlinkClick r:id="rId5"/>
              </a:rPr>
              <a:t>*</a:t>
            </a:r>
            <a:r>
              <a:rPr lang="en-US" sz="1050" dirty="0" smtClean="0"/>
              <a:t> </a:t>
            </a:r>
            <a:br>
              <a:rPr lang="en-US" sz="1050" dirty="0" smtClean="0"/>
            </a:br>
            <a:r>
              <a:rPr lang="en-US" sz="1050" dirty="0" smtClean="0"/>
              <a:t/>
            </a:r>
            <a:br>
              <a:rPr lang="en-US" sz="1050" dirty="0" smtClean="0"/>
            </a:br>
            <a:r>
              <a:rPr lang="en-US" sz="1050" dirty="0" smtClean="0"/>
              <a:t>Minister of Higher Education &amp; Scientific Research - </a:t>
            </a:r>
            <a:r>
              <a:rPr lang="en-US" sz="1050" dirty="0" smtClean="0">
                <a:hlinkClick r:id="rId5"/>
              </a:rPr>
              <a:t>Ali </a:t>
            </a:r>
            <a:r>
              <a:rPr lang="en-US" sz="1050" dirty="0" err="1" smtClean="0">
                <a:hlinkClick r:id="rId5"/>
              </a:rPr>
              <a:t>Saeed</a:t>
            </a:r>
            <a:r>
              <a:rPr lang="en-US" sz="1050" dirty="0" smtClean="0">
                <a:hlinkClick r:id="rId5"/>
              </a:rPr>
              <a:t>*</a:t>
            </a:r>
            <a:r>
              <a:rPr lang="en-US" sz="1050" dirty="0" smtClean="0"/>
              <a:t> </a:t>
            </a:r>
            <a:br>
              <a:rPr lang="en-US" sz="1050" dirty="0" smtClean="0"/>
            </a:br>
            <a:r>
              <a:rPr lang="en-US" sz="1050" dirty="0" smtClean="0"/>
              <a:t/>
            </a:r>
            <a:br>
              <a:rPr lang="en-US" sz="1050" dirty="0" smtClean="0"/>
            </a:br>
            <a:r>
              <a:rPr lang="en-US" sz="1050" dirty="0" smtClean="0"/>
              <a:t>Minister of Housing and Reconstruction - </a:t>
            </a:r>
            <a:r>
              <a:rPr lang="en-US" sz="1050" dirty="0" err="1" smtClean="0">
                <a:hlinkClick r:id="rId9"/>
              </a:rPr>
              <a:t>Kamaran</a:t>
            </a:r>
            <a:r>
              <a:rPr lang="en-US" sz="1050" dirty="0" smtClean="0">
                <a:hlinkClick r:id="rId9"/>
              </a:rPr>
              <a:t> Ahmed Abdullah</a:t>
            </a:r>
            <a:r>
              <a:rPr lang="en-US" sz="1050" dirty="0" smtClean="0"/>
              <a:t> </a:t>
            </a:r>
            <a:br>
              <a:rPr lang="en-US" sz="1050" dirty="0" smtClean="0"/>
            </a:br>
            <a:r>
              <a:rPr lang="en-US" sz="1050" dirty="0" smtClean="0"/>
              <a:t/>
            </a:r>
            <a:br>
              <a:rPr lang="en-US" sz="1050" dirty="0" smtClean="0"/>
            </a:br>
            <a:r>
              <a:rPr lang="en-US" sz="1050" dirty="0" smtClean="0"/>
              <a:t>Minister of Justice - </a:t>
            </a:r>
            <a:r>
              <a:rPr lang="en-US" sz="1050" dirty="0" err="1" smtClean="0">
                <a:hlinkClick r:id="rId5"/>
              </a:rPr>
              <a:t>Sherwan</a:t>
            </a:r>
            <a:r>
              <a:rPr lang="en-US" sz="1050" dirty="0" smtClean="0">
                <a:hlinkClick r:id="rId5"/>
              </a:rPr>
              <a:t> </a:t>
            </a:r>
            <a:r>
              <a:rPr lang="en-US" sz="1050" dirty="0" err="1" smtClean="0">
                <a:hlinkClick r:id="rId5"/>
              </a:rPr>
              <a:t>Haidary</a:t>
            </a:r>
            <a:r>
              <a:rPr lang="en-US" sz="1050" dirty="0" smtClean="0">
                <a:hlinkClick r:id="rId5"/>
              </a:rPr>
              <a:t>*</a:t>
            </a:r>
            <a:r>
              <a:rPr lang="en-US" sz="1050" dirty="0" smtClean="0"/>
              <a:t> </a:t>
            </a:r>
            <a:br>
              <a:rPr lang="en-US" sz="1050" dirty="0" smtClean="0"/>
            </a:br>
            <a:r>
              <a:rPr lang="en-US" sz="1050" dirty="0" smtClean="0"/>
              <a:t/>
            </a:r>
            <a:br>
              <a:rPr lang="en-US" sz="1050" dirty="0" smtClean="0"/>
            </a:br>
            <a:r>
              <a:rPr lang="en-US" sz="1050" dirty="0" smtClean="0"/>
              <a:t>Minister for the Interior - </a:t>
            </a:r>
            <a:r>
              <a:rPr lang="en-US" sz="1050" dirty="0" smtClean="0">
                <a:hlinkClick r:id="rId10"/>
              </a:rPr>
              <a:t>Abdul </a:t>
            </a:r>
            <a:r>
              <a:rPr lang="en-US" sz="1050" dirty="0" err="1" smtClean="0">
                <a:hlinkClick r:id="rId10"/>
              </a:rPr>
              <a:t>Karim</a:t>
            </a:r>
            <a:r>
              <a:rPr lang="en-US" sz="1050" dirty="0" smtClean="0">
                <a:hlinkClick r:id="rId10"/>
              </a:rPr>
              <a:t> Sultan </a:t>
            </a:r>
            <a:r>
              <a:rPr lang="en-US" sz="1050" dirty="0" err="1" smtClean="0">
                <a:hlinkClick r:id="rId10"/>
              </a:rPr>
              <a:t>Sinjari</a:t>
            </a:r>
            <a:r>
              <a:rPr lang="en-US" sz="1050" dirty="0" smtClean="0"/>
              <a:t> </a:t>
            </a:r>
          </a:p>
          <a:p>
            <a:endParaRPr lang="en-US" sz="1050" dirty="0" smtClean="0"/>
          </a:p>
          <a:p>
            <a:r>
              <a:rPr lang="en-US" sz="1050" dirty="0" smtClean="0"/>
              <a:t>Minister of </a:t>
            </a:r>
            <a:r>
              <a:rPr lang="en-US" sz="1050" dirty="0" err="1" smtClean="0"/>
              <a:t>Labour</a:t>
            </a:r>
            <a:r>
              <a:rPr lang="en-US" sz="1050" dirty="0" smtClean="0"/>
              <a:t> and Social Affairs - </a:t>
            </a:r>
            <a:r>
              <a:rPr lang="en-US" sz="1050" dirty="0" smtClean="0">
                <a:hlinkClick r:id="rId11"/>
              </a:rPr>
              <a:t>Ms </a:t>
            </a:r>
            <a:r>
              <a:rPr lang="en-US" sz="1050" dirty="0" err="1" smtClean="0">
                <a:hlinkClick r:id="rId11"/>
              </a:rPr>
              <a:t>Asos</a:t>
            </a:r>
            <a:r>
              <a:rPr lang="en-US" sz="1050" dirty="0" smtClean="0">
                <a:hlinkClick r:id="rId11"/>
              </a:rPr>
              <a:t> </a:t>
            </a:r>
            <a:r>
              <a:rPr lang="en-US" sz="1050" dirty="0" err="1" smtClean="0">
                <a:hlinkClick r:id="rId11"/>
              </a:rPr>
              <a:t>Najib</a:t>
            </a:r>
            <a:r>
              <a:rPr lang="en-US" sz="1050" dirty="0" smtClean="0">
                <a:hlinkClick r:id="rId11"/>
              </a:rPr>
              <a:t> Abdullah</a:t>
            </a:r>
            <a:r>
              <a:rPr lang="en-US" sz="1050" dirty="0" smtClean="0"/>
              <a:t> </a:t>
            </a:r>
            <a:r>
              <a:rPr lang="en-US" sz="700" dirty="0" smtClean="0"/>
              <a:t/>
            </a:r>
            <a:br>
              <a:rPr lang="en-US" sz="700" dirty="0" smtClean="0"/>
            </a:br>
            <a:r>
              <a:rPr lang="en-US" sz="700" dirty="0" smtClean="0"/>
              <a:t/>
            </a:r>
            <a:br>
              <a:rPr lang="en-US" sz="700" dirty="0" smtClean="0"/>
            </a:br>
            <a:endParaRPr lang="en-US" sz="700" dirty="0"/>
          </a:p>
        </p:txBody>
      </p:sp>
      <p:sp>
        <p:nvSpPr>
          <p:cNvPr id="7" name="TextBox 6"/>
          <p:cNvSpPr txBox="1"/>
          <p:nvPr/>
        </p:nvSpPr>
        <p:spPr>
          <a:xfrm>
            <a:off x="4648200" y="1793334"/>
            <a:ext cx="4038600" cy="4455066"/>
          </a:xfrm>
          <a:prstGeom prst="rect">
            <a:avLst/>
          </a:prstGeom>
          <a:noFill/>
        </p:spPr>
        <p:txBody>
          <a:bodyPr wrap="square" rtlCol="0">
            <a:spAutoFit/>
          </a:bodyPr>
          <a:lstStyle/>
          <a:p>
            <a:r>
              <a:rPr lang="en-US" sz="1050" dirty="0" smtClean="0"/>
              <a:t>Minister of Martyrs and </a:t>
            </a:r>
            <a:r>
              <a:rPr lang="en-US" sz="1050" dirty="0" err="1" smtClean="0"/>
              <a:t>Anfal</a:t>
            </a:r>
            <a:r>
              <a:rPr lang="en-US" sz="1050" dirty="0" smtClean="0"/>
              <a:t> Affairs - </a:t>
            </a:r>
            <a:r>
              <a:rPr lang="en-US" sz="1050" dirty="0" smtClean="0">
                <a:hlinkClick r:id="rId12"/>
              </a:rPr>
              <a:t>Sabah Ahmed Mohamed (</a:t>
            </a:r>
            <a:r>
              <a:rPr lang="en-US" sz="1050" dirty="0" err="1" smtClean="0">
                <a:hlinkClick r:id="rId12"/>
              </a:rPr>
              <a:t>Mamosta</a:t>
            </a:r>
            <a:r>
              <a:rPr lang="en-US" sz="1050" dirty="0" smtClean="0">
                <a:hlinkClick r:id="rId12"/>
              </a:rPr>
              <a:t> Aram)</a:t>
            </a:r>
            <a:r>
              <a:rPr lang="en-US" sz="1050" dirty="0" smtClean="0"/>
              <a:t> </a:t>
            </a:r>
            <a:br>
              <a:rPr lang="en-US" sz="1050" dirty="0" smtClean="0"/>
            </a:br>
            <a:r>
              <a:rPr lang="en-US" sz="1050" dirty="0" smtClean="0"/>
              <a:t/>
            </a:r>
            <a:br>
              <a:rPr lang="en-US" sz="1050" dirty="0" smtClean="0"/>
            </a:br>
            <a:r>
              <a:rPr lang="en-US" sz="1050" dirty="0" smtClean="0"/>
              <a:t>Minister of Municipalities and Tourism - </a:t>
            </a:r>
            <a:r>
              <a:rPr lang="en-US" sz="1050" dirty="0" err="1" smtClean="0">
                <a:hlinkClick r:id="rId5"/>
              </a:rPr>
              <a:t>Dilshad</a:t>
            </a:r>
            <a:r>
              <a:rPr lang="en-US" sz="1050" dirty="0" smtClean="0">
                <a:hlinkClick r:id="rId5"/>
              </a:rPr>
              <a:t> </a:t>
            </a:r>
            <a:r>
              <a:rPr lang="en-US" sz="1050" dirty="0" err="1" smtClean="0">
                <a:hlinkClick r:id="rId5"/>
              </a:rPr>
              <a:t>Shahab</a:t>
            </a:r>
            <a:r>
              <a:rPr lang="en-US" sz="1050" dirty="0" smtClean="0">
                <a:hlinkClick r:id="rId5"/>
              </a:rPr>
              <a:t>*</a:t>
            </a:r>
            <a:r>
              <a:rPr lang="en-US" sz="1050" dirty="0" smtClean="0"/>
              <a:t> </a:t>
            </a:r>
            <a:br>
              <a:rPr lang="en-US" sz="1050" dirty="0" smtClean="0"/>
            </a:br>
            <a:r>
              <a:rPr lang="en-US" sz="1050" dirty="0" smtClean="0"/>
              <a:t/>
            </a:r>
            <a:br>
              <a:rPr lang="en-US" sz="1050" dirty="0" smtClean="0"/>
            </a:br>
            <a:r>
              <a:rPr lang="en-US" sz="1050" dirty="0" smtClean="0"/>
              <a:t>Minister of Natural Resources - </a:t>
            </a:r>
            <a:r>
              <a:rPr lang="en-US" sz="1050" dirty="0" smtClean="0">
                <a:hlinkClick r:id="rId13"/>
              </a:rPr>
              <a:t>Abdullah </a:t>
            </a:r>
            <a:r>
              <a:rPr lang="en-US" sz="1050" dirty="0" err="1" smtClean="0">
                <a:hlinkClick r:id="rId13"/>
              </a:rPr>
              <a:t>Abdulrahman</a:t>
            </a:r>
            <a:r>
              <a:rPr lang="en-US" sz="1050" dirty="0" smtClean="0">
                <a:hlinkClick r:id="rId13"/>
              </a:rPr>
              <a:t> Abdullah (</a:t>
            </a:r>
            <a:r>
              <a:rPr lang="en-US" sz="1050" dirty="0" err="1" smtClean="0">
                <a:hlinkClick r:id="rId13"/>
              </a:rPr>
              <a:t>Ashti</a:t>
            </a:r>
            <a:r>
              <a:rPr lang="en-US" sz="1050" dirty="0" smtClean="0">
                <a:hlinkClick r:id="rId13"/>
              </a:rPr>
              <a:t> </a:t>
            </a:r>
            <a:r>
              <a:rPr lang="en-US" sz="1050" dirty="0" err="1" smtClean="0">
                <a:hlinkClick r:id="rId13"/>
              </a:rPr>
              <a:t>Hawrami</a:t>
            </a:r>
            <a:r>
              <a:rPr lang="en-US" sz="1050" dirty="0" smtClean="0">
                <a:hlinkClick r:id="rId13"/>
              </a:rPr>
              <a:t>)</a:t>
            </a:r>
            <a:r>
              <a:rPr lang="en-US" sz="1050" dirty="0" smtClean="0"/>
              <a:t> </a:t>
            </a:r>
            <a:br>
              <a:rPr lang="en-US" sz="1050" dirty="0" smtClean="0"/>
            </a:br>
            <a:r>
              <a:rPr lang="en-US" sz="1050" dirty="0" smtClean="0"/>
              <a:t/>
            </a:r>
            <a:br>
              <a:rPr lang="en-US" sz="1050" dirty="0" smtClean="0"/>
            </a:br>
            <a:r>
              <a:rPr lang="en-US" sz="1050" dirty="0" smtClean="0"/>
              <a:t>Minister of </a:t>
            </a:r>
            <a:r>
              <a:rPr lang="en-US" sz="1050" dirty="0" err="1" smtClean="0"/>
              <a:t>Peshmerga</a:t>
            </a:r>
            <a:r>
              <a:rPr lang="en-US" sz="1050" dirty="0" smtClean="0"/>
              <a:t> Affairs - </a:t>
            </a:r>
            <a:r>
              <a:rPr lang="en-US" sz="1050" dirty="0" err="1" smtClean="0">
                <a:hlinkClick r:id="rId14"/>
              </a:rPr>
              <a:t>Jafar</a:t>
            </a:r>
            <a:r>
              <a:rPr lang="en-US" sz="1050" dirty="0" smtClean="0">
                <a:hlinkClick r:id="rId14"/>
              </a:rPr>
              <a:t> Mustafa Ali</a:t>
            </a:r>
            <a:r>
              <a:rPr lang="en-US" sz="1050" dirty="0" smtClean="0"/>
              <a:t> </a:t>
            </a:r>
            <a:br>
              <a:rPr lang="en-US" sz="1050" dirty="0" smtClean="0"/>
            </a:br>
            <a:r>
              <a:rPr lang="en-US" sz="1050" dirty="0" smtClean="0"/>
              <a:t/>
            </a:r>
            <a:br>
              <a:rPr lang="en-US" sz="1050" dirty="0" smtClean="0"/>
            </a:br>
            <a:r>
              <a:rPr lang="en-US" sz="1050" dirty="0" smtClean="0"/>
              <a:t>Minister of Planning - </a:t>
            </a:r>
            <a:r>
              <a:rPr lang="en-US" sz="1050" dirty="0" smtClean="0">
                <a:hlinkClick r:id="rId15"/>
              </a:rPr>
              <a:t>Ali </a:t>
            </a:r>
            <a:r>
              <a:rPr lang="en-US" sz="1050" dirty="0" err="1" smtClean="0">
                <a:hlinkClick r:id="rId15"/>
              </a:rPr>
              <a:t>Sindi</a:t>
            </a:r>
            <a:r>
              <a:rPr lang="en-US" sz="1050" dirty="0" smtClean="0"/>
              <a:t> </a:t>
            </a:r>
            <a:br>
              <a:rPr lang="en-US" sz="1050" dirty="0" smtClean="0"/>
            </a:br>
            <a:r>
              <a:rPr lang="en-US" sz="1050" dirty="0" smtClean="0"/>
              <a:t/>
            </a:r>
            <a:br>
              <a:rPr lang="en-US" sz="1050" dirty="0" smtClean="0"/>
            </a:br>
            <a:r>
              <a:rPr lang="en-US" sz="1050" dirty="0" smtClean="0"/>
              <a:t>Minister of Trade and Industry - </a:t>
            </a:r>
            <a:r>
              <a:rPr lang="en-US" sz="1050" dirty="0" err="1" smtClean="0">
                <a:hlinkClick r:id="rId16"/>
              </a:rPr>
              <a:t>Sinan</a:t>
            </a:r>
            <a:r>
              <a:rPr lang="en-US" sz="1050" dirty="0" smtClean="0">
                <a:hlinkClick r:id="rId16"/>
              </a:rPr>
              <a:t> </a:t>
            </a:r>
            <a:r>
              <a:rPr lang="en-US" sz="1050" dirty="0" err="1" smtClean="0">
                <a:hlinkClick r:id="rId16"/>
              </a:rPr>
              <a:t>Abdulkhalq</a:t>
            </a:r>
            <a:r>
              <a:rPr lang="en-US" sz="1050" dirty="0" smtClean="0">
                <a:hlinkClick r:id="rId16"/>
              </a:rPr>
              <a:t> Ahmed </a:t>
            </a:r>
            <a:r>
              <a:rPr lang="en-US" sz="1050" dirty="0" err="1" smtClean="0">
                <a:hlinkClick r:id="rId16"/>
              </a:rPr>
              <a:t>Çelebi</a:t>
            </a:r>
            <a:r>
              <a:rPr lang="en-US" sz="1050" dirty="0" smtClean="0"/>
              <a:t> </a:t>
            </a:r>
            <a:br>
              <a:rPr lang="en-US" sz="1050" dirty="0" smtClean="0"/>
            </a:br>
            <a:r>
              <a:rPr lang="en-US" sz="1050" dirty="0" smtClean="0"/>
              <a:t/>
            </a:r>
            <a:br>
              <a:rPr lang="en-US" sz="1050" dirty="0" smtClean="0"/>
            </a:br>
            <a:r>
              <a:rPr lang="en-US" sz="1050" dirty="0" smtClean="0"/>
              <a:t>Minister of Transport and Communications - </a:t>
            </a:r>
            <a:r>
              <a:rPr lang="en-US" sz="1050" dirty="0" smtClean="0">
                <a:hlinkClick r:id="rId5"/>
              </a:rPr>
              <a:t>Jonson </a:t>
            </a:r>
            <a:r>
              <a:rPr lang="en-US" sz="1050" dirty="0" err="1" smtClean="0">
                <a:hlinkClick r:id="rId5"/>
              </a:rPr>
              <a:t>Siyaoosh</a:t>
            </a:r>
            <a:r>
              <a:rPr lang="en-US" sz="1050" dirty="0" smtClean="0">
                <a:hlinkClick r:id="rId5"/>
              </a:rPr>
              <a:t>*</a:t>
            </a:r>
            <a:r>
              <a:rPr lang="en-US" sz="1050" dirty="0" smtClean="0"/>
              <a:t> </a:t>
            </a:r>
            <a:br>
              <a:rPr lang="en-US" sz="1050" dirty="0" smtClean="0"/>
            </a:br>
            <a:r>
              <a:rPr lang="en-US" sz="1050" dirty="0" smtClean="0"/>
              <a:t/>
            </a:r>
            <a:br>
              <a:rPr lang="en-US" sz="1050" dirty="0" smtClean="0"/>
            </a:br>
            <a:r>
              <a:rPr lang="en-US" sz="1050" dirty="0" smtClean="0"/>
              <a:t>Other senior officials with ministerial rank </a:t>
            </a:r>
            <a:br>
              <a:rPr lang="en-US" sz="1050" dirty="0" smtClean="0"/>
            </a:br>
            <a:r>
              <a:rPr lang="en-US" sz="1050" dirty="0" smtClean="0"/>
              <a:t/>
            </a:r>
            <a:br>
              <a:rPr lang="en-US" sz="1050" dirty="0" smtClean="0"/>
            </a:br>
            <a:r>
              <a:rPr lang="en-US" sz="1050" dirty="0" smtClean="0"/>
              <a:t>President, Divan of the Council of Ministers - </a:t>
            </a:r>
            <a:r>
              <a:rPr lang="en-US" sz="1050" dirty="0" err="1" smtClean="0"/>
              <a:t>Fawzi</a:t>
            </a:r>
            <a:r>
              <a:rPr lang="en-US" sz="1050" dirty="0" smtClean="0"/>
              <a:t> </a:t>
            </a:r>
            <a:r>
              <a:rPr lang="en-US" sz="1050" dirty="0" err="1" smtClean="0"/>
              <a:t>Franso</a:t>
            </a:r>
            <a:r>
              <a:rPr lang="en-US" sz="1050" dirty="0" smtClean="0"/>
              <a:t> </a:t>
            </a:r>
            <a:r>
              <a:rPr lang="en-US" sz="1050" dirty="0" err="1" smtClean="0"/>
              <a:t>Toma</a:t>
            </a:r>
            <a:r>
              <a:rPr lang="en-US" sz="1050" dirty="0" smtClean="0"/>
              <a:t> Hariri </a:t>
            </a:r>
            <a:br>
              <a:rPr lang="en-US" sz="1050" dirty="0" smtClean="0"/>
            </a:br>
            <a:r>
              <a:rPr lang="en-US" sz="1050" dirty="0" smtClean="0"/>
              <a:t/>
            </a:r>
            <a:br>
              <a:rPr lang="en-US" sz="1050" dirty="0" smtClean="0"/>
            </a:br>
            <a:r>
              <a:rPr lang="en-US" sz="1050" dirty="0" smtClean="0"/>
              <a:t>Secretary of the Cabinet - Mohammad </a:t>
            </a:r>
            <a:r>
              <a:rPr lang="en-US" sz="1050" dirty="0" err="1" smtClean="0"/>
              <a:t>Qaradaghi</a:t>
            </a:r>
            <a:r>
              <a:rPr lang="en-US" sz="1050" dirty="0" smtClean="0"/>
              <a:t> </a:t>
            </a:r>
            <a:br>
              <a:rPr lang="en-US" sz="1050" dirty="0" smtClean="0"/>
            </a:br>
            <a:r>
              <a:rPr lang="en-US" sz="1050" dirty="0" smtClean="0"/>
              <a:t/>
            </a:r>
            <a:br>
              <a:rPr lang="en-US" sz="1050" dirty="0" smtClean="0"/>
            </a:br>
            <a:r>
              <a:rPr lang="en-US" sz="1050" dirty="0" smtClean="0"/>
              <a:t>Head of the Department of Foreign Relations - </a:t>
            </a:r>
            <a:r>
              <a:rPr lang="en-US" sz="1050" dirty="0" err="1" smtClean="0">
                <a:hlinkClick r:id="rId17"/>
              </a:rPr>
              <a:t>Falah</a:t>
            </a:r>
            <a:r>
              <a:rPr lang="en-US" sz="1050" dirty="0" smtClean="0">
                <a:hlinkClick r:id="rId17"/>
              </a:rPr>
              <a:t> Mustafa </a:t>
            </a:r>
            <a:r>
              <a:rPr lang="en-US" sz="1050" dirty="0" err="1" smtClean="0">
                <a:hlinkClick r:id="rId17"/>
              </a:rPr>
              <a:t>Bakir</a:t>
            </a:r>
            <a:r>
              <a:rPr lang="en-US" sz="1050" dirty="0" smtClean="0"/>
              <a:t> </a:t>
            </a:r>
            <a:br>
              <a:rPr lang="en-US" sz="1050" dirty="0" smtClean="0"/>
            </a:br>
            <a:r>
              <a:rPr lang="en-US" sz="1050" dirty="0" smtClean="0"/>
              <a:t/>
            </a:r>
            <a:br>
              <a:rPr lang="en-US" sz="1050" dirty="0" smtClean="0"/>
            </a:br>
            <a:r>
              <a:rPr lang="en-US" sz="1050" dirty="0" smtClean="0"/>
              <a:t>Chairman of the Investment Board - </a:t>
            </a:r>
            <a:r>
              <a:rPr lang="en-US" sz="1050" dirty="0" err="1" smtClean="0"/>
              <a:t>Herish</a:t>
            </a:r>
            <a:r>
              <a:rPr lang="en-US" sz="1050" dirty="0" smtClean="0"/>
              <a:t> </a:t>
            </a:r>
            <a:r>
              <a:rPr lang="en-US" sz="1050" dirty="0" err="1" smtClean="0"/>
              <a:t>Muharam</a:t>
            </a:r>
            <a:r>
              <a:rPr lang="en-US" sz="1050" dirty="0" smtClean="0"/>
              <a:t> </a:t>
            </a:r>
          </a:p>
        </p:txBody>
      </p:sp>
      <p:cxnSp>
        <p:nvCxnSpPr>
          <p:cNvPr id="9" name="Straight Connector 8"/>
          <p:cNvCxnSpPr/>
          <p:nvPr/>
        </p:nvCxnSpPr>
        <p:spPr>
          <a:xfrm rot="5400000">
            <a:off x="2056606" y="4037806"/>
            <a:ext cx="4876800" cy="1588"/>
          </a:xfrm>
          <a:prstGeom prst="line">
            <a:avLst/>
          </a:prstGeom>
          <a:ln>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a:spLocks noChangeArrowheads="1"/>
          </p:cNvSpPr>
          <p:nvPr/>
        </p:nvSpPr>
        <p:spPr bwMode="auto">
          <a:xfrm>
            <a:off x="8763000" y="228600"/>
            <a:ext cx="381000" cy="6683375"/>
          </a:xfrm>
          <a:prstGeom prst="rect">
            <a:avLst/>
          </a:prstGeom>
          <a:solidFill>
            <a:srgbClr val="669900"/>
          </a:solidFill>
          <a:ln w="9525">
            <a:noFill/>
            <a:miter lim="800000"/>
            <a:headEnd/>
            <a:tailEnd/>
          </a:ln>
        </p:spPr>
        <p:txBody>
          <a:bodyPr>
            <a:spAutoFit/>
          </a:bodyPr>
          <a:lstStyle/>
          <a:p>
            <a:r>
              <a:rPr lang="de-DE">
                <a:solidFill>
                  <a:srgbClr val="77933C"/>
                </a:solidFill>
                <a:latin typeface="Calibri" pitchFamily="34" charset="0"/>
              </a:rPr>
              <a:t>………………………………………………………………</a:t>
            </a:r>
          </a:p>
        </p:txBody>
      </p:sp>
      <p:pic>
        <p:nvPicPr>
          <p:cNvPr id="25604" name="Picture 2" descr="C:\Users\Berlin-02\Desktop\tender\logo"/>
          <p:cNvPicPr>
            <a:picLocks noChangeAspect="1" noChangeArrowheads="1"/>
          </p:cNvPicPr>
          <p:nvPr/>
        </p:nvPicPr>
        <p:blipFill>
          <a:blip r:embed="rId2" cstate="print"/>
          <a:srcRect/>
          <a:stretch>
            <a:fillRect/>
          </a:stretch>
        </p:blipFill>
        <p:spPr bwMode="auto">
          <a:xfrm>
            <a:off x="6019800" y="609600"/>
            <a:ext cx="2590800" cy="990600"/>
          </a:xfrm>
          <a:prstGeom prst="rect">
            <a:avLst/>
          </a:prstGeom>
          <a:noFill/>
          <a:ln w="9525">
            <a:noFill/>
            <a:miter lim="800000"/>
            <a:headEnd/>
            <a:tailEnd/>
          </a:ln>
        </p:spPr>
      </p:pic>
      <p:sp>
        <p:nvSpPr>
          <p:cNvPr id="25605" name="Text Box 5"/>
          <p:cNvSpPr txBox="1">
            <a:spLocks noChangeArrowheads="1"/>
          </p:cNvSpPr>
          <p:nvPr/>
        </p:nvSpPr>
        <p:spPr bwMode="auto">
          <a:xfrm>
            <a:off x="457200" y="228600"/>
            <a:ext cx="8305800" cy="366713"/>
          </a:xfrm>
          <a:prstGeom prst="rect">
            <a:avLst/>
          </a:prstGeom>
          <a:solidFill>
            <a:srgbClr val="669900"/>
          </a:solidFill>
          <a:ln w="9525">
            <a:noFill/>
            <a:miter lim="800000"/>
            <a:headEnd/>
            <a:tailEnd/>
          </a:ln>
          <a:effectLst/>
        </p:spPr>
        <p:txBody>
          <a:bodyPr>
            <a:spAutoFit/>
          </a:bodyPr>
          <a:lstStyle/>
          <a:p>
            <a:pPr>
              <a:spcBef>
                <a:spcPct val="50000"/>
              </a:spcBef>
            </a:pPr>
            <a:endParaRPr lang="de-DE">
              <a:solidFill>
                <a:schemeClr val="bg1"/>
              </a:solidFill>
              <a:effectLst>
                <a:outerShdw blurRad="38100" dist="38100" dir="2700000" algn="tl">
                  <a:srgbClr val="000000"/>
                </a:outerShdw>
              </a:effectLst>
            </a:endParaRPr>
          </a:p>
        </p:txBody>
      </p:sp>
      <p:sp>
        <p:nvSpPr>
          <p:cNvPr id="6" name="Text Box 2"/>
          <p:cNvSpPr txBox="1">
            <a:spLocks noChangeArrowheads="1"/>
          </p:cNvSpPr>
          <p:nvPr/>
        </p:nvSpPr>
        <p:spPr bwMode="auto">
          <a:xfrm>
            <a:off x="533400" y="152400"/>
            <a:ext cx="3042821" cy="492443"/>
          </a:xfrm>
          <a:prstGeom prst="rect">
            <a:avLst/>
          </a:prstGeom>
          <a:noFill/>
          <a:ln w="9525">
            <a:noFill/>
            <a:miter lim="800000"/>
            <a:headEnd/>
            <a:tailEnd/>
          </a:ln>
        </p:spPr>
        <p:txBody>
          <a:bodyPr wrap="none">
            <a:spAutoFit/>
          </a:bodyPr>
          <a:lstStyle/>
          <a:p>
            <a:pPr>
              <a:defRPr/>
            </a:pPr>
            <a:r>
              <a:rPr lang="de-DE" sz="2600" dirty="0" smtClean="0">
                <a:solidFill>
                  <a:schemeClr val="bg1"/>
                </a:solidFill>
                <a:latin typeface="Arial" pitchFamily="34" charset="0"/>
              </a:rPr>
              <a:t>2. Wirtschaftsdaten</a:t>
            </a:r>
            <a:endParaRPr lang="de-DE" sz="2600" dirty="0">
              <a:solidFill>
                <a:schemeClr val="bg1"/>
              </a:solidFill>
              <a:latin typeface="Arial" pitchFamily="34" charset="0"/>
            </a:endParaRPr>
          </a:p>
        </p:txBody>
      </p:sp>
      <p:sp>
        <p:nvSpPr>
          <p:cNvPr id="9" name="Rectangle 3"/>
          <p:cNvSpPr txBox="1">
            <a:spLocks noChangeArrowheads="1"/>
          </p:cNvSpPr>
          <p:nvPr/>
        </p:nvSpPr>
        <p:spPr>
          <a:xfrm>
            <a:off x="152400" y="533400"/>
            <a:ext cx="4876800" cy="5105400"/>
          </a:xfrm>
          <a:prstGeom prst="rect">
            <a:avLst/>
          </a:prstGeom>
        </p:spPr>
        <p:txBody>
          <a:bodyPr/>
          <a:lstStyle/>
          <a:p>
            <a:pPr marL="576263" marR="0" lvl="0" indent="-576263" algn="l" defTabSz="914400" rtl="0" eaLnBrk="1" fontAlgn="auto" latinLnBrk="0" hangingPunct="1">
              <a:lnSpc>
                <a:spcPct val="100000"/>
              </a:lnSpc>
              <a:spcBef>
                <a:spcPts val="2000"/>
              </a:spcBef>
              <a:spcAft>
                <a:spcPts val="0"/>
              </a:spcAft>
              <a:buClr>
                <a:srgbClr val="0C9C32"/>
              </a:buClr>
              <a:buSzPct val="75000"/>
              <a:buFont typeface="Wingdings" pitchFamily="2" charset="2"/>
              <a:buChar char="Ø"/>
              <a:tabLst/>
              <a:defRPr/>
            </a:pPr>
            <a:r>
              <a:rPr kumimoji="0" lang="en-US" sz="1500" b="0" i="0" u="none" strike="noStrike" kern="1200" cap="none" spc="0" normalizeH="0" baseline="0" noProof="0" dirty="0" smtClean="0">
                <a:ln>
                  <a:noFill/>
                </a:ln>
                <a:solidFill>
                  <a:srgbClr val="696969"/>
                </a:solidFill>
                <a:effectLst/>
                <a:uLnTx/>
                <a:uFillTx/>
                <a:latin typeface="Arial" pitchFamily="34" charset="0"/>
                <a:cs typeface="Arial" pitchFamily="34" charset="0"/>
              </a:rPr>
              <a:t>Kurdistan </a:t>
            </a:r>
            <a:r>
              <a:rPr kumimoji="0" lang="en-US" sz="1500" b="0" i="0" u="none" strike="noStrike" kern="1200" cap="none" spc="0" normalizeH="0" baseline="0" noProof="0" dirty="0" err="1" smtClean="0">
                <a:ln>
                  <a:noFill/>
                </a:ln>
                <a:solidFill>
                  <a:srgbClr val="696969"/>
                </a:solidFill>
                <a:effectLst/>
                <a:uLnTx/>
                <a:uFillTx/>
                <a:latin typeface="Arial" pitchFamily="34" charset="0"/>
                <a:cs typeface="Arial" pitchFamily="34" charset="0"/>
              </a:rPr>
              <a:t>ist</a:t>
            </a:r>
            <a:r>
              <a:rPr lang="en-US" sz="1500" dirty="0" smtClean="0">
                <a:solidFill>
                  <a:srgbClr val="696969"/>
                </a:solidFill>
                <a:latin typeface="Arial" pitchFamily="34" charset="0"/>
                <a:cs typeface="Arial" pitchFamily="34" charset="0"/>
              </a:rPr>
              <a:t> </a:t>
            </a:r>
            <a:r>
              <a:rPr lang="en-US" sz="1500" dirty="0" err="1" smtClean="0">
                <a:solidFill>
                  <a:srgbClr val="696969"/>
                </a:solidFill>
                <a:latin typeface="Arial" pitchFamily="34" charset="0"/>
                <a:cs typeface="Arial" pitchFamily="34" charset="0"/>
              </a:rPr>
              <a:t>eine</a:t>
            </a:r>
            <a:r>
              <a:rPr kumimoji="0" lang="en-US" sz="1500" b="0" i="0" u="none" strike="noStrike" kern="1200" cap="none" spc="0" normalizeH="0" noProof="0" dirty="0" smtClean="0">
                <a:ln>
                  <a:noFill/>
                </a:ln>
                <a:solidFill>
                  <a:srgbClr val="696969"/>
                </a:solidFill>
                <a:effectLst/>
                <a:uLnTx/>
                <a:uFillTx/>
                <a:latin typeface="Arial" pitchFamily="34" charset="0"/>
                <a:cs typeface="Arial" pitchFamily="34" charset="0"/>
              </a:rPr>
              <a:t> </a:t>
            </a:r>
            <a:r>
              <a:rPr lang="de-DE" sz="1500" dirty="0" smtClean="0">
                <a:solidFill>
                  <a:srgbClr val="696969"/>
                </a:solidFill>
                <a:latin typeface="Arial" pitchFamily="34" charset="0"/>
                <a:cs typeface="Arial" pitchFamily="34" charset="0"/>
              </a:rPr>
              <a:t>Bergr</a:t>
            </a:r>
            <a:r>
              <a:rPr kumimoji="0" lang="de-DE" sz="1500" b="0" i="0" u="none" strike="noStrike" kern="1200" cap="none" spc="0" normalizeH="0" dirty="0" smtClean="0">
                <a:ln>
                  <a:noFill/>
                </a:ln>
                <a:solidFill>
                  <a:srgbClr val="696969"/>
                </a:solidFill>
                <a:effectLst/>
                <a:uLnTx/>
                <a:uFillTx/>
                <a:latin typeface="Arial" pitchFamily="34" charset="0"/>
                <a:cs typeface="Arial" pitchFamily="34" charset="0"/>
              </a:rPr>
              <a:t>egion</a:t>
            </a:r>
            <a:r>
              <a:rPr kumimoji="0" lang="en-US" sz="1500" b="0" i="0" u="none" strike="noStrike" kern="1200" cap="none" spc="0" normalizeH="0" noProof="0" dirty="0" smtClean="0">
                <a:ln>
                  <a:noFill/>
                </a:ln>
                <a:solidFill>
                  <a:srgbClr val="696969"/>
                </a:solidFill>
                <a:effectLst/>
                <a:uLnTx/>
                <a:uFillTx/>
                <a:latin typeface="Arial" pitchFamily="34" charset="0"/>
                <a:cs typeface="Arial" pitchFamily="34" charset="0"/>
              </a:rPr>
              <a:t>, </a:t>
            </a:r>
            <a:r>
              <a:rPr kumimoji="0" lang="en-US" sz="1500" b="0" i="0" u="none" strike="noStrike" kern="1200" cap="none" spc="0" normalizeH="0" noProof="0" dirty="0" err="1" smtClean="0">
                <a:ln>
                  <a:noFill/>
                </a:ln>
                <a:solidFill>
                  <a:srgbClr val="696969"/>
                </a:solidFill>
                <a:effectLst/>
                <a:uLnTx/>
                <a:uFillTx/>
                <a:latin typeface="Arial" pitchFamily="34" charset="0"/>
                <a:cs typeface="Arial" pitchFamily="34" charset="0"/>
              </a:rPr>
              <a:t>reich</a:t>
            </a:r>
            <a:r>
              <a:rPr kumimoji="0" lang="en-US" sz="1500" b="0" i="0" u="none" strike="noStrike" kern="1200" cap="none" spc="0" normalizeH="0" noProof="0" dirty="0" smtClean="0">
                <a:ln>
                  <a:noFill/>
                </a:ln>
                <a:solidFill>
                  <a:srgbClr val="696969"/>
                </a:solidFill>
                <a:effectLst/>
                <a:uLnTx/>
                <a:uFillTx/>
                <a:latin typeface="Arial" pitchFamily="34" charset="0"/>
                <a:cs typeface="Arial" pitchFamily="34" charset="0"/>
              </a:rPr>
              <a:t> </a:t>
            </a:r>
            <a:r>
              <a:rPr lang="en-US" sz="1500" dirty="0" smtClean="0">
                <a:solidFill>
                  <a:srgbClr val="696969"/>
                </a:solidFill>
                <a:latin typeface="Arial" pitchFamily="34" charset="0"/>
                <a:cs typeface="Arial" pitchFamily="34" charset="0"/>
              </a:rPr>
              <a:t>an </a:t>
            </a:r>
            <a:r>
              <a:rPr kumimoji="0" lang="en-US" sz="1500" b="0" i="0" u="none" strike="noStrike" kern="1200" cap="none" spc="0" normalizeH="0" noProof="0" dirty="0" err="1" smtClean="0">
                <a:ln>
                  <a:noFill/>
                </a:ln>
                <a:solidFill>
                  <a:srgbClr val="696969"/>
                </a:solidFill>
                <a:effectLst/>
                <a:uLnTx/>
                <a:uFillTx/>
                <a:latin typeface="Arial" pitchFamily="34" charset="0"/>
                <a:cs typeface="Arial" pitchFamily="34" charset="0"/>
              </a:rPr>
              <a:t>nat</a:t>
            </a:r>
            <a:r>
              <a:rPr kumimoji="0" lang="de-DE" sz="1500" b="0" i="0" u="none" strike="noStrike" kern="1200" cap="none" spc="0" normalizeH="0" noProof="0" dirty="0" smtClean="0">
                <a:ln>
                  <a:noFill/>
                </a:ln>
                <a:solidFill>
                  <a:srgbClr val="696969"/>
                </a:solidFill>
                <a:effectLst/>
                <a:uLnTx/>
                <a:uFillTx/>
                <a:latin typeface="Arial" pitchFamily="34" charset="0"/>
                <a:cs typeface="Arial" pitchFamily="34" charset="0"/>
              </a:rPr>
              <a:t>ürlichen Ressourcen</a:t>
            </a:r>
            <a:endParaRPr kumimoji="0" lang="en-US" sz="1500" b="0" i="0" u="none" strike="noStrike" kern="1200" cap="none" spc="0" normalizeH="0" baseline="0" noProof="0" dirty="0" smtClean="0">
              <a:ln>
                <a:noFill/>
              </a:ln>
              <a:solidFill>
                <a:srgbClr val="696969"/>
              </a:solidFill>
              <a:effectLst/>
              <a:uLnTx/>
              <a:uFillTx/>
              <a:latin typeface="Arial" pitchFamily="34" charset="0"/>
              <a:cs typeface="Arial" pitchFamily="34" charset="0"/>
            </a:endParaRPr>
          </a:p>
          <a:p>
            <a:pPr marL="576263" marR="0" lvl="0" indent="-576263" algn="l" defTabSz="914400" rtl="0" eaLnBrk="1" fontAlgn="auto" latinLnBrk="0" hangingPunct="1">
              <a:lnSpc>
                <a:spcPct val="100000"/>
              </a:lnSpc>
              <a:spcBef>
                <a:spcPts val="2000"/>
              </a:spcBef>
              <a:spcAft>
                <a:spcPts val="0"/>
              </a:spcAft>
              <a:buClr>
                <a:srgbClr val="0C9C32"/>
              </a:buClr>
              <a:buSzPct val="75000"/>
              <a:buFont typeface="Wingdings" pitchFamily="2" charset="2"/>
              <a:buChar char="Ø"/>
              <a:tabLst/>
              <a:defRPr/>
            </a:pPr>
            <a:r>
              <a:rPr kumimoji="0" lang="en-US" sz="1500" b="0" i="0" u="none" strike="noStrike" kern="1200" cap="none" spc="0" normalizeH="0" baseline="0" noProof="0" dirty="0" err="1" smtClean="0">
                <a:ln>
                  <a:noFill/>
                </a:ln>
                <a:solidFill>
                  <a:srgbClr val="696969"/>
                </a:solidFill>
                <a:effectLst/>
                <a:uLnTx/>
                <a:uFillTx/>
                <a:latin typeface="Arial" pitchFamily="34" charset="0"/>
                <a:cs typeface="Arial" pitchFamily="34" charset="0"/>
              </a:rPr>
              <a:t>Gesamtfläche</a:t>
            </a:r>
            <a:r>
              <a:rPr kumimoji="0" lang="en-US" sz="1500" b="0" i="0" u="none" strike="noStrike" kern="1200" cap="none" spc="0" normalizeH="0" baseline="0" noProof="0" dirty="0" smtClean="0">
                <a:ln>
                  <a:noFill/>
                </a:ln>
                <a:solidFill>
                  <a:srgbClr val="696969"/>
                </a:solidFill>
                <a:effectLst/>
                <a:uLnTx/>
                <a:uFillTx/>
                <a:latin typeface="Arial" pitchFamily="34" charset="0"/>
                <a:cs typeface="Arial" pitchFamily="34" charset="0"/>
              </a:rPr>
              <a:t>: </a:t>
            </a:r>
            <a:r>
              <a:rPr kumimoji="0" lang="en-US" sz="1500" b="1" i="0" u="none" strike="noStrike" kern="1200" cap="none" spc="0" normalizeH="0" baseline="0" noProof="0" dirty="0" smtClean="0">
                <a:ln>
                  <a:noFill/>
                </a:ln>
                <a:solidFill>
                  <a:srgbClr val="696969"/>
                </a:solidFill>
                <a:effectLst/>
                <a:uLnTx/>
                <a:uFillTx/>
                <a:latin typeface="Arial" pitchFamily="34" charset="0"/>
                <a:cs typeface="Arial" pitchFamily="34" charset="0"/>
              </a:rPr>
              <a:t>40,643</a:t>
            </a:r>
            <a:r>
              <a:rPr kumimoji="0" lang="en-US" sz="1500" b="0" i="0" u="none" strike="noStrike" kern="1200" cap="none" spc="0" normalizeH="0" baseline="0" noProof="0" dirty="0" smtClean="0">
                <a:ln>
                  <a:noFill/>
                </a:ln>
                <a:solidFill>
                  <a:srgbClr val="696969"/>
                </a:solidFill>
                <a:effectLst/>
                <a:uLnTx/>
                <a:uFillTx/>
                <a:latin typeface="Arial" pitchFamily="34" charset="0"/>
                <a:cs typeface="Arial" pitchFamily="34" charset="0"/>
              </a:rPr>
              <a:t> km²</a:t>
            </a:r>
          </a:p>
          <a:p>
            <a:pPr marL="576263" marR="0" lvl="0" indent="-576263" algn="l" defTabSz="914400" rtl="0" eaLnBrk="1" fontAlgn="auto" latinLnBrk="0" hangingPunct="1">
              <a:lnSpc>
                <a:spcPct val="100000"/>
              </a:lnSpc>
              <a:spcBef>
                <a:spcPts val="2000"/>
              </a:spcBef>
              <a:spcAft>
                <a:spcPts val="0"/>
              </a:spcAft>
              <a:buClr>
                <a:srgbClr val="0C9C32"/>
              </a:buClr>
              <a:buSzPct val="75000"/>
              <a:tabLst/>
              <a:defRPr/>
            </a:pPr>
            <a:r>
              <a:rPr lang="de-DE" sz="1500" dirty="0" smtClean="0">
                <a:solidFill>
                  <a:srgbClr val="696969"/>
                </a:solidFill>
                <a:latin typeface="Arial" pitchFamily="34" charset="0"/>
                <a:cs typeface="Arial" pitchFamily="34" charset="0"/>
              </a:rPr>
              <a:t>	Nordrhein-Westfalen: </a:t>
            </a:r>
            <a:r>
              <a:rPr lang="de-DE" sz="1500" b="1" dirty="0" smtClean="0">
                <a:solidFill>
                  <a:srgbClr val="696969"/>
                </a:solidFill>
                <a:latin typeface="Arial" pitchFamily="34" charset="0"/>
                <a:cs typeface="Arial" pitchFamily="34" charset="0"/>
              </a:rPr>
              <a:t>34,092</a:t>
            </a:r>
            <a:r>
              <a:rPr lang="de-DE" sz="1500" dirty="0" smtClean="0">
                <a:solidFill>
                  <a:srgbClr val="696969"/>
                </a:solidFill>
                <a:latin typeface="Arial" pitchFamily="34" charset="0"/>
                <a:cs typeface="Arial" pitchFamily="34" charset="0"/>
              </a:rPr>
              <a:t> km²</a:t>
            </a:r>
            <a:endParaRPr kumimoji="0" lang="en-US" sz="1500" b="0" i="0" u="none" strike="noStrike" kern="1200" cap="none" spc="0" normalizeH="0" baseline="0" noProof="0" dirty="0" smtClean="0">
              <a:ln>
                <a:noFill/>
              </a:ln>
              <a:solidFill>
                <a:srgbClr val="696969"/>
              </a:solidFill>
              <a:effectLst/>
              <a:uLnTx/>
              <a:uFillTx/>
              <a:latin typeface="Arial" pitchFamily="34" charset="0"/>
              <a:cs typeface="Arial" pitchFamily="34" charset="0"/>
            </a:endParaRPr>
          </a:p>
          <a:p>
            <a:pPr marL="576263" marR="0" lvl="0" indent="-576263" algn="l" defTabSz="914400" rtl="0" eaLnBrk="1" fontAlgn="auto" latinLnBrk="0" hangingPunct="1">
              <a:lnSpc>
                <a:spcPct val="100000"/>
              </a:lnSpc>
              <a:spcBef>
                <a:spcPts val="2000"/>
              </a:spcBef>
              <a:spcAft>
                <a:spcPts val="0"/>
              </a:spcAft>
              <a:buClr>
                <a:srgbClr val="0C9C32"/>
              </a:buClr>
              <a:buSzPct val="75000"/>
              <a:buFont typeface="Wingdings" pitchFamily="2" charset="2"/>
              <a:buChar char="Ø"/>
              <a:tabLst/>
              <a:defRPr/>
            </a:pPr>
            <a:r>
              <a:rPr kumimoji="0" lang="en-US" sz="1500" b="0" i="0" u="none" strike="noStrike" kern="1200" cap="none" spc="0" normalizeH="0" baseline="0" noProof="0" dirty="0" err="1" smtClean="0">
                <a:ln>
                  <a:noFill/>
                </a:ln>
                <a:solidFill>
                  <a:srgbClr val="696969"/>
                </a:solidFill>
                <a:effectLst/>
                <a:uLnTx/>
                <a:uFillTx/>
                <a:latin typeface="Arial" pitchFamily="34" charset="0"/>
                <a:cs typeface="Arial" pitchFamily="34" charset="0"/>
              </a:rPr>
              <a:t>Bevölkerung</a:t>
            </a:r>
            <a:r>
              <a:rPr kumimoji="0" lang="en-US" sz="1500" b="0" i="0" u="none" strike="noStrike" kern="1200" cap="none" spc="0" normalizeH="0" baseline="0" noProof="0" dirty="0" smtClean="0">
                <a:ln>
                  <a:noFill/>
                </a:ln>
                <a:solidFill>
                  <a:srgbClr val="696969"/>
                </a:solidFill>
                <a:effectLst/>
                <a:uLnTx/>
                <a:uFillTx/>
                <a:latin typeface="Arial" pitchFamily="34" charset="0"/>
                <a:cs typeface="Arial" pitchFamily="34" charset="0"/>
              </a:rPr>
              <a:t>: ca. </a:t>
            </a:r>
            <a:r>
              <a:rPr kumimoji="0" lang="en-US" sz="1500" b="1" i="0" u="none" strike="noStrike" kern="1200" cap="none" spc="0" normalizeH="0" baseline="0" noProof="0" dirty="0" smtClean="0">
                <a:ln>
                  <a:noFill/>
                </a:ln>
                <a:solidFill>
                  <a:srgbClr val="696969"/>
                </a:solidFill>
                <a:effectLst/>
                <a:uLnTx/>
                <a:uFillTx/>
                <a:latin typeface="Arial" pitchFamily="34" charset="0"/>
                <a:cs typeface="Arial" pitchFamily="34" charset="0"/>
              </a:rPr>
              <a:t>5.3 </a:t>
            </a:r>
            <a:r>
              <a:rPr kumimoji="0" lang="en-US" sz="1500" b="0" i="0" u="none" strike="noStrike" kern="1200" cap="none" spc="0" normalizeH="0" baseline="0" noProof="0" dirty="0" err="1" smtClean="0">
                <a:ln>
                  <a:noFill/>
                </a:ln>
                <a:solidFill>
                  <a:srgbClr val="696969"/>
                </a:solidFill>
                <a:effectLst/>
                <a:uLnTx/>
                <a:uFillTx/>
                <a:latin typeface="Arial" pitchFamily="34" charset="0"/>
                <a:cs typeface="Arial" pitchFamily="34" charset="0"/>
              </a:rPr>
              <a:t>millionen</a:t>
            </a:r>
            <a:endParaRPr kumimoji="0" lang="en-US" sz="1500" b="0" i="0" u="none" strike="noStrike" kern="1200" cap="none" spc="0" normalizeH="0" baseline="0" noProof="0" dirty="0" smtClean="0">
              <a:ln>
                <a:noFill/>
              </a:ln>
              <a:solidFill>
                <a:srgbClr val="696969"/>
              </a:solidFill>
              <a:effectLst/>
              <a:uLnTx/>
              <a:uFillTx/>
              <a:latin typeface="Arial" pitchFamily="34" charset="0"/>
              <a:cs typeface="Arial" pitchFamily="34" charset="0"/>
            </a:endParaRPr>
          </a:p>
          <a:p>
            <a:pPr marL="576263" lvl="0" indent="-576263" fontAlgn="auto">
              <a:spcBef>
                <a:spcPts val="2000"/>
              </a:spcBef>
              <a:spcAft>
                <a:spcPts val="0"/>
              </a:spcAft>
              <a:buClr>
                <a:srgbClr val="0C9C32"/>
              </a:buClr>
              <a:buSzPct val="75000"/>
              <a:buFont typeface="Wingdings" pitchFamily="2" charset="2"/>
              <a:buChar char="Ø"/>
              <a:defRPr/>
            </a:pPr>
            <a:r>
              <a:rPr lang="de-DE" sz="1500" dirty="0" smtClean="0">
                <a:solidFill>
                  <a:srgbClr val="696969"/>
                </a:solidFill>
                <a:latin typeface="Arial" pitchFamily="34" charset="0"/>
                <a:cs typeface="Arial" pitchFamily="34" charset="0"/>
              </a:rPr>
              <a:t>Bevölkerung unter 14 Jahren: </a:t>
            </a:r>
            <a:r>
              <a:rPr lang="de-DE" sz="1500" b="1" dirty="0" smtClean="0">
                <a:solidFill>
                  <a:srgbClr val="696969"/>
                </a:solidFill>
                <a:latin typeface="Arial" pitchFamily="34" charset="0"/>
                <a:cs typeface="Arial" pitchFamily="34" charset="0"/>
              </a:rPr>
              <a:t>38.17 %</a:t>
            </a:r>
            <a:endParaRPr lang="en-US" sz="1500" b="1" dirty="0" smtClean="0">
              <a:solidFill>
                <a:srgbClr val="696969"/>
              </a:solidFill>
              <a:latin typeface="Arial" pitchFamily="34" charset="0"/>
              <a:cs typeface="Arial" pitchFamily="34" charset="0"/>
            </a:endParaRPr>
          </a:p>
          <a:p>
            <a:pPr marL="576263" marR="0" lvl="0" indent="-576263" algn="l" defTabSz="914400" rtl="0" eaLnBrk="1" fontAlgn="auto" latinLnBrk="0" hangingPunct="1">
              <a:lnSpc>
                <a:spcPct val="100000"/>
              </a:lnSpc>
              <a:spcBef>
                <a:spcPts val="2000"/>
              </a:spcBef>
              <a:spcAft>
                <a:spcPts val="0"/>
              </a:spcAft>
              <a:buClr>
                <a:srgbClr val="0C9C32"/>
              </a:buClr>
              <a:buSzPct val="75000"/>
              <a:buFont typeface="Wingdings" pitchFamily="2" charset="2"/>
              <a:buChar char="Ø"/>
              <a:tabLst/>
              <a:defRPr/>
            </a:pPr>
            <a:r>
              <a:rPr lang="de-DE" sz="1500" dirty="0" smtClean="0">
                <a:solidFill>
                  <a:srgbClr val="696969"/>
                </a:solidFill>
                <a:latin typeface="Arial" pitchFamily="34" charset="0"/>
                <a:cs typeface="Arial" pitchFamily="34" charset="0"/>
              </a:rPr>
              <a:t>Bevölkerungswachstum: ca. </a:t>
            </a:r>
            <a:r>
              <a:rPr lang="de-DE" sz="1500" b="1" dirty="0" smtClean="0">
                <a:solidFill>
                  <a:srgbClr val="696969"/>
                </a:solidFill>
                <a:latin typeface="Arial" pitchFamily="34" charset="0"/>
                <a:cs typeface="Arial" pitchFamily="34" charset="0"/>
              </a:rPr>
              <a:t>3</a:t>
            </a:r>
            <a:r>
              <a:rPr lang="de-DE" sz="1500" dirty="0" smtClean="0">
                <a:solidFill>
                  <a:srgbClr val="696969"/>
                </a:solidFill>
                <a:latin typeface="Arial" pitchFamily="34" charset="0"/>
                <a:cs typeface="Arial" pitchFamily="34" charset="0"/>
              </a:rPr>
              <a:t>%</a:t>
            </a:r>
          </a:p>
          <a:p>
            <a:pPr marL="576263" indent="-576263" fontAlgn="auto">
              <a:spcBef>
                <a:spcPts val="2000"/>
              </a:spcBef>
              <a:spcAft>
                <a:spcPts val="0"/>
              </a:spcAft>
              <a:buClr>
                <a:srgbClr val="0C9C32"/>
              </a:buClr>
              <a:buSzPct val="75000"/>
              <a:buFont typeface="Wingdings" pitchFamily="2" charset="2"/>
              <a:buChar char="Ø"/>
              <a:defRPr/>
            </a:pPr>
            <a:r>
              <a:rPr lang="de-DE" sz="1500" dirty="0" smtClean="0">
                <a:solidFill>
                  <a:srgbClr val="696969"/>
                </a:solidFill>
                <a:latin typeface="Arial" pitchFamily="34" charset="0"/>
                <a:cs typeface="Arial" pitchFamily="34" charset="0"/>
              </a:rPr>
              <a:t>Arbeitslosenquote : </a:t>
            </a:r>
            <a:r>
              <a:rPr lang="de-DE" sz="1500" b="1" dirty="0" smtClean="0">
                <a:solidFill>
                  <a:srgbClr val="696969"/>
                </a:solidFill>
                <a:latin typeface="Arial" pitchFamily="34" charset="0"/>
                <a:cs typeface="Arial" pitchFamily="34" charset="0"/>
              </a:rPr>
              <a:t>6</a:t>
            </a:r>
            <a:r>
              <a:rPr lang="de-DE" sz="1500" dirty="0" smtClean="0">
                <a:solidFill>
                  <a:srgbClr val="696969"/>
                </a:solidFill>
                <a:latin typeface="Arial" pitchFamily="34" charset="0"/>
                <a:cs typeface="Arial" pitchFamily="34" charset="0"/>
              </a:rPr>
              <a:t>%</a:t>
            </a:r>
          </a:p>
          <a:p>
            <a:pPr marL="576263" indent="-576263" fontAlgn="auto">
              <a:spcBef>
                <a:spcPts val="2000"/>
              </a:spcBef>
              <a:spcAft>
                <a:spcPts val="0"/>
              </a:spcAft>
              <a:buClr>
                <a:srgbClr val="0C9C32"/>
              </a:buClr>
              <a:buSzPct val="75000"/>
              <a:buFont typeface="Wingdings" pitchFamily="2" charset="2"/>
              <a:buChar char="Ø"/>
              <a:defRPr/>
            </a:pPr>
            <a:r>
              <a:rPr kumimoji="0" lang="de-DE" sz="1500" b="0" i="0" u="none" strike="noStrike" kern="1200" cap="none" spc="0" normalizeH="0" baseline="0" noProof="0" dirty="0" smtClean="0">
                <a:ln>
                  <a:noFill/>
                </a:ln>
                <a:solidFill>
                  <a:srgbClr val="696969"/>
                </a:solidFill>
                <a:effectLst/>
                <a:uLnTx/>
                <a:uFillTx/>
                <a:latin typeface="Arial" pitchFamily="34" charset="0"/>
                <a:cs typeface="Arial" pitchFamily="34" charset="0"/>
              </a:rPr>
              <a:t>Budget</a:t>
            </a:r>
            <a:r>
              <a:rPr kumimoji="0" lang="de-DE" sz="1500" b="0" i="0" u="none" strike="noStrike" kern="1200" cap="none" spc="0" normalizeH="0" noProof="0" dirty="0" smtClean="0">
                <a:ln>
                  <a:noFill/>
                </a:ln>
                <a:solidFill>
                  <a:srgbClr val="696969"/>
                </a:solidFill>
                <a:effectLst/>
                <a:uLnTx/>
                <a:uFillTx/>
                <a:latin typeface="Arial" pitchFamily="34" charset="0"/>
                <a:cs typeface="Arial" pitchFamily="34" charset="0"/>
              </a:rPr>
              <a:t> 2013</a:t>
            </a:r>
            <a:r>
              <a:rPr lang="de-DE" sz="1500" dirty="0" smtClean="0">
                <a:solidFill>
                  <a:srgbClr val="696969"/>
                </a:solidFill>
                <a:latin typeface="Arial" pitchFamily="34" charset="0"/>
                <a:cs typeface="Arial" pitchFamily="34" charset="0"/>
              </a:rPr>
              <a:t>: </a:t>
            </a:r>
            <a:r>
              <a:rPr lang="de-DE" sz="1500" b="1" dirty="0" smtClean="0">
                <a:solidFill>
                  <a:srgbClr val="696969"/>
                </a:solidFill>
                <a:latin typeface="Arial" pitchFamily="34" charset="0"/>
                <a:cs typeface="Arial" pitchFamily="34" charset="0"/>
              </a:rPr>
              <a:t>13.1Mrd. </a:t>
            </a:r>
            <a:endParaRPr kumimoji="0" lang="en-US" sz="1500" b="1" i="0" u="none" strike="noStrike" kern="1200" cap="none" spc="0" normalizeH="0" baseline="0" noProof="0" dirty="0" smtClean="0">
              <a:ln>
                <a:noFill/>
              </a:ln>
              <a:solidFill>
                <a:srgbClr val="696969"/>
              </a:solidFill>
              <a:effectLst/>
              <a:uLnTx/>
              <a:uFillTx/>
              <a:latin typeface="Arial" pitchFamily="34" charset="0"/>
              <a:cs typeface="Arial" pitchFamily="34" charset="0"/>
            </a:endParaRPr>
          </a:p>
          <a:p>
            <a:pPr marL="576263" marR="0" lvl="0" indent="-576263" algn="l" defTabSz="914400" rtl="0" eaLnBrk="1" fontAlgn="auto" latinLnBrk="0" hangingPunct="1">
              <a:lnSpc>
                <a:spcPct val="100000"/>
              </a:lnSpc>
              <a:spcBef>
                <a:spcPts val="2000"/>
              </a:spcBef>
              <a:spcAft>
                <a:spcPts val="0"/>
              </a:spcAft>
              <a:buClr>
                <a:srgbClr val="0C9C32"/>
              </a:buClr>
              <a:buSzPct val="75000"/>
              <a:buFont typeface="Wingdings" pitchFamily="2" charset="2"/>
              <a:buChar char="Ø"/>
              <a:tabLst/>
              <a:defRPr/>
            </a:pPr>
            <a:r>
              <a:rPr kumimoji="0" lang="en-US" sz="1500" b="0" i="0" u="none" strike="noStrike" kern="1200" cap="none" spc="0" normalizeH="0" baseline="0" noProof="0" dirty="0" smtClean="0">
                <a:ln>
                  <a:noFill/>
                </a:ln>
                <a:solidFill>
                  <a:srgbClr val="696969"/>
                </a:solidFill>
                <a:effectLst/>
                <a:uLnTx/>
                <a:uFillTx/>
                <a:latin typeface="Arial" pitchFamily="34" charset="0"/>
                <a:cs typeface="Arial" pitchFamily="34" charset="0"/>
              </a:rPr>
              <a:t>BSP:</a:t>
            </a:r>
            <a:r>
              <a:rPr kumimoji="0" lang="en-US" sz="1500" b="1" i="0" u="none" strike="noStrike" kern="1200" cap="none" spc="0" normalizeH="0" baseline="0" noProof="0" dirty="0" smtClean="0">
                <a:ln>
                  <a:noFill/>
                </a:ln>
                <a:solidFill>
                  <a:srgbClr val="696969"/>
                </a:solidFill>
                <a:effectLst/>
                <a:uLnTx/>
                <a:uFillTx/>
                <a:latin typeface="Arial" pitchFamily="34" charset="0"/>
                <a:cs typeface="Arial" pitchFamily="34" charset="0"/>
              </a:rPr>
              <a:t> $18.6</a:t>
            </a:r>
            <a:r>
              <a:rPr kumimoji="0" lang="en-US" sz="1500" b="0" i="0" u="none" strike="noStrike" kern="1200" cap="none" spc="0" normalizeH="0" baseline="0" noProof="0" dirty="0" smtClean="0">
                <a:ln>
                  <a:noFill/>
                </a:ln>
                <a:solidFill>
                  <a:srgbClr val="696969"/>
                </a:solidFill>
                <a:effectLst/>
                <a:uLnTx/>
                <a:uFillTx/>
                <a:latin typeface="Arial" pitchFamily="34" charset="0"/>
                <a:cs typeface="Arial" pitchFamily="34" charset="0"/>
              </a:rPr>
              <a:t> </a:t>
            </a:r>
            <a:r>
              <a:rPr kumimoji="0" lang="en-US" sz="1500" b="0" i="0" u="none" strike="noStrike" kern="1200" cap="none" spc="0" normalizeH="0" baseline="0" noProof="0" dirty="0" err="1" smtClean="0">
                <a:ln>
                  <a:noFill/>
                </a:ln>
                <a:solidFill>
                  <a:srgbClr val="696969"/>
                </a:solidFill>
                <a:effectLst/>
                <a:uLnTx/>
                <a:uFillTx/>
                <a:latin typeface="Arial" pitchFamily="34" charset="0"/>
                <a:cs typeface="Arial" pitchFamily="34" charset="0"/>
              </a:rPr>
              <a:t>millionen</a:t>
            </a:r>
            <a:endParaRPr kumimoji="0" lang="en-US" sz="1500" b="0" i="0" u="none" strike="noStrike" kern="1200" cap="none" spc="0" normalizeH="0" baseline="0" noProof="0" dirty="0" smtClean="0">
              <a:ln>
                <a:noFill/>
              </a:ln>
              <a:solidFill>
                <a:srgbClr val="696969"/>
              </a:solidFill>
              <a:effectLst/>
              <a:uLnTx/>
              <a:uFillTx/>
              <a:latin typeface="Arial" pitchFamily="34" charset="0"/>
              <a:cs typeface="Arial" pitchFamily="34" charset="0"/>
            </a:endParaRPr>
          </a:p>
          <a:p>
            <a:pPr marL="576263" marR="0" lvl="0" indent="-576263" algn="l" defTabSz="914400" rtl="0" eaLnBrk="1" fontAlgn="auto" latinLnBrk="0" hangingPunct="1">
              <a:lnSpc>
                <a:spcPct val="100000"/>
              </a:lnSpc>
              <a:spcBef>
                <a:spcPts val="2000"/>
              </a:spcBef>
              <a:spcAft>
                <a:spcPts val="0"/>
              </a:spcAft>
              <a:buClr>
                <a:srgbClr val="0C9C32"/>
              </a:buClr>
              <a:buSzPct val="75000"/>
              <a:buFont typeface="Wingdings" pitchFamily="2" charset="2"/>
              <a:buChar char="Ø"/>
              <a:tabLst/>
              <a:defRPr/>
            </a:pPr>
            <a:r>
              <a:rPr lang="de-DE" sz="1500" dirty="0" smtClean="0">
                <a:solidFill>
                  <a:srgbClr val="696969"/>
                </a:solidFill>
                <a:latin typeface="Arial" pitchFamily="34" charset="0"/>
                <a:cs typeface="Arial" pitchFamily="34" charset="0"/>
              </a:rPr>
              <a:t>Wirtschaftswachstum: </a:t>
            </a:r>
            <a:r>
              <a:rPr lang="de-DE" sz="1500" b="1" dirty="0" smtClean="0">
                <a:solidFill>
                  <a:srgbClr val="696969"/>
                </a:solidFill>
                <a:latin typeface="Arial" pitchFamily="34" charset="0"/>
                <a:cs typeface="Arial" pitchFamily="34" charset="0"/>
              </a:rPr>
              <a:t>8</a:t>
            </a:r>
            <a:r>
              <a:rPr lang="de-DE" sz="1500" dirty="0" smtClean="0">
                <a:solidFill>
                  <a:srgbClr val="696969"/>
                </a:solidFill>
                <a:latin typeface="Arial" pitchFamily="34" charset="0"/>
                <a:cs typeface="Arial" pitchFamily="34" charset="0"/>
              </a:rPr>
              <a:t>%</a:t>
            </a:r>
            <a:endParaRPr kumimoji="0" lang="en-US" sz="1500" b="0" i="0" u="none" strike="noStrike" kern="1200" cap="none" spc="0" normalizeH="0" baseline="0" noProof="0" dirty="0" smtClean="0">
              <a:ln>
                <a:noFill/>
              </a:ln>
              <a:solidFill>
                <a:srgbClr val="696969"/>
              </a:solidFill>
              <a:effectLst/>
              <a:uLnTx/>
              <a:uFillTx/>
              <a:latin typeface="Arial" pitchFamily="34" charset="0"/>
              <a:cs typeface="Arial" pitchFamily="34" charset="0"/>
            </a:endParaRPr>
          </a:p>
          <a:p>
            <a:pPr marL="576263" marR="0" lvl="0" indent="-576263" algn="l" defTabSz="914400" rtl="0" eaLnBrk="1" fontAlgn="auto" latinLnBrk="0" hangingPunct="1">
              <a:lnSpc>
                <a:spcPct val="100000"/>
              </a:lnSpc>
              <a:spcBef>
                <a:spcPts val="2000"/>
              </a:spcBef>
              <a:spcAft>
                <a:spcPts val="0"/>
              </a:spcAft>
              <a:buClr>
                <a:srgbClr val="0C9C32"/>
              </a:buClr>
              <a:buSzPct val="75000"/>
              <a:buFont typeface="Wingdings" pitchFamily="2" charset="2"/>
              <a:buChar char="Ø"/>
              <a:tabLst/>
              <a:defRPr/>
            </a:pPr>
            <a:r>
              <a:rPr kumimoji="0" lang="en-US" sz="1500" b="0" i="0" u="none" strike="noStrike" kern="1200" cap="none" spc="0" normalizeH="0" baseline="0" noProof="0" dirty="0" smtClean="0">
                <a:ln>
                  <a:noFill/>
                </a:ln>
                <a:solidFill>
                  <a:srgbClr val="696969"/>
                </a:solidFill>
                <a:effectLst/>
                <a:uLnTx/>
                <a:uFillTx/>
                <a:latin typeface="Arial" pitchFamily="34" charset="0"/>
                <a:cs typeface="Arial" pitchFamily="34" charset="0"/>
              </a:rPr>
              <a:t>GDP pro Kopf: </a:t>
            </a:r>
            <a:r>
              <a:rPr kumimoji="0" lang="en-US" sz="1500" b="1" i="0" u="none" strike="noStrike" kern="1200" cap="none" spc="0" normalizeH="0" baseline="0" noProof="0" dirty="0" smtClean="0">
                <a:ln>
                  <a:noFill/>
                </a:ln>
                <a:solidFill>
                  <a:srgbClr val="696969"/>
                </a:solidFill>
                <a:effectLst/>
                <a:uLnTx/>
                <a:uFillTx/>
                <a:latin typeface="Arial" pitchFamily="34" charset="0"/>
                <a:cs typeface="Arial" pitchFamily="34" charset="0"/>
              </a:rPr>
              <a:t>$ 4,452</a:t>
            </a:r>
            <a:endParaRPr kumimoji="0" lang="en-US" sz="1500" b="0" i="0" u="none" strike="noStrike" kern="1200" cap="none" spc="0" normalizeH="0" baseline="0" noProof="0" dirty="0" smtClean="0">
              <a:ln>
                <a:noFill/>
              </a:ln>
              <a:solidFill>
                <a:srgbClr val="696969"/>
              </a:solidFill>
              <a:effectLst/>
              <a:uLnTx/>
              <a:uFillTx/>
              <a:latin typeface="Arial" pitchFamily="34" charset="0"/>
              <a:cs typeface="Arial" pitchFamily="34" charset="0"/>
            </a:endParaRPr>
          </a:p>
          <a:p>
            <a:pPr marL="576263" marR="0" lvl="0" indent="-576263" algn="l" defTabSz="914400" rtl="0" eaLnBrk="1" fontAlgn="auto" latinLnBrk="0" hangingPunct="1">
              <a:lnSpc>
                <a:spcPct val="100000"/>
              </a:lnSpc>
              <a:spcBef>
                <a:spcPts val="2000"/>
              </a:spcBef>
              <a:spcAft>
                <a:spcPts val="0"/>
              </a:spcAft>
              <a:buClr>
                <a:srgbClr val="0C9C32"/>
              </a:buClr>
              <a:buSzPct val="75000"/>
              <a:buFont typeface="Wingdings" pitchFamily="2" charset="2"/>
              <a:buChar char="Ø"/>
              <a:tabLst/>
              <a:defRPr/>
            </a:pPr>
            <a:r>
              <a:rPr kumimoji="0" lang="en-US" sz="1500" b="0" i="0" u="none" strike="noStrike" kern="1200" cap="none" spc="0" normalizeH="0" baseline="0" noProof="0" dirty="0" smtClean="0">
                <a:ln>
                  <a:noFill/>
                </a:ln>
                <a:solidFill>
                  <a:srgbClr val="696969"/>
                </a:solidFill>
                <a:effectLst/>
                <a:uLnTx/>
                <a:uFillTx/>
                <a:latin typeface="Arial" pitchFamily="34" charset="0"/>
                <a:cs typeface="Arial" pitchFamily="34" charset="0"/>
              </a:rPr>
              <a:t>Labor Force: </a:t>
            </a:r>
            <a:r>
              <a:rPr lang="en-US" sz="1500" b="1" dirty="0" smtClean="0">
                <a:solidFill>
                  <a:srgbClr val="696969"/>
                </a:solidFill>
                <a:latin typeface="Arial" pitchFamily="34" charset="0"/>
                <a:cs typeface="Arial" pitchFamily="34" charset="0"/>
              </a:rPr>
              <a:t>1</a:t>
            </a:r>
            <a:r>
              <a:rPr kumimoji="0" lang="en-US" sz="1500" b="1" i="0" u="none" strike="noStrike" kern="1200" cap="none" spc="0" normalizeH="0" baseline="0" noProof="0" dirty="0" smtClean="0">
                <a:ln>
                  <a:noFill/>
                </a:ln>
                <a:solidFill>
                  <a:srgbClr val="696969"/>
                </a:solidFill>
                <a:effectLst/>
                <a:uLnTx/>
                <a:uFillTx/>
                <a:latin typeface="Arial" pitchFamily="34" charset="0"/>
                <a:cs typeface="Arial" pitchFamily="34" charset="0"/>
              </a:rPr>
              <a:t>.1</a:t>
            </a:r>
            <a:r>
              <a:rPr kumimoji="0" lang="en-US" sz="1500" b="0" i="0" u="none" strike="noStrike" kern="1200" cap="none" spc="0" normalizeH="0" baseline="0" noProof="0" dirty="0" smtClean="0">
                <a:ln>
                  <a:noFill/>
                </a:ln>
                <a:solidFill>
                  <a:srgbClr val="696969"/>
                </a:solidFill>
                <a:effectLst/>
                <a:uLnTx/>
                <a:uFillTx/>
                <a:latin typeface="Arial" pitchFamily="34" charset="0"/>
                <a:cs typeface="Arial" pitchFamily="34" charset="0"/>
              </a:rPr>
              <a:t> </a:t>
            </a:r>
            <a:r>
              <a:rPr kumimoji="0" lang="en-US" sz="1500" b="0" i="0" u="none" strike="noStrike" kern="1200" cap="none" spc="0" normalizeH="0" baseline="0" noProof="0" dirty="0" err="1" smtClean="0">
                <a:ln>
                  <a:noFill/>
                </a:ln>
                <a:solidFill>
                  <a:srgbClr val="696969"/>
                </a:solidFill>
                <a:effectLst/>
                <a:uLnTx/>
                <a:uFillTx/>
                <a:latin typeface="Arial" pitchFamily="34" charset="0"/>
                <a:cs typeface="Arial" pitchFamily="34" charset="0"/>
              </a:rPr>
              <a:t>millionen</a:t>
            </a:r>
            <a:endParaRPr kumimoji="0" lang="en-US" sz="1500" b="0" i="0" u="none" strike="noStrike" kern="1200" cap="none" spc="0" normalizeH="0" baseline="0" noProof="0" dirty="0" smtClean="0">
              <a:ln>
                <a:noFill/>
              </a:ln>
              <a:solidFill>
                <a:srgbClr val="696969"/>
              </a:solidFill>
              <a:effectLst/>
              <a:uLnTx/>
              <a:uFillTx/>
              <a:latin typeface="Arial" pitchFamily="34" charset="0"/>
              <a:cs typeface="Arial" pitchFamily="34" charset="0"/>
            </a:endParaRPr>
          </a:p>
          <a:p>
            <a:pPr marL="91440" lvl="0" indent="-576263" fontAlgn="auto">
              <a:spcBef>
                <a:spcPts val="100"/>
              </a:spcBef>
              <a:spcAft>
                <a:spcPts val="0"/>
              </a:spcAft>
              <a:defRPr/>
            </a:pPr>
            <a:r>
              <a:rPr lang="en-US" sz="800" i="1" dirty="0" smtClean="0">
                <a:solidFill>
                  <a:srgbClr val="696969"/>
                </a:solidFill>
                <a:latin typeface="Arial" pitchFamily="34" charset="0"/>
                <a:cs typeface="Arial" pitchFamily="34" charset="0"/>
              </a:rPr>
              <a:t>Source: </a:t>
            </a:r>
            <a:r>
              <a:rPr lang="en-US" sz="800" i="1" dirty="0" smtClean="0">
                <a:solidFill>
                  <a:srgbClr val="696969"/>
                </a:solidFill>
                <a:latin typeface="Arial" pitchFamily="34" charset="0"/>
                <a:cs typeface="Arial" pitchFamily="34" charset="0"/>
                <a:hlinkClick r:id="rId3"/>
              </a:rPr>
              <a:t>www.krg.org</a:t>
            </a:r>
            <a:endParaRPr lang="en-US" sz="800" i="1" dirty="0" smtClean="0">
              <a:solidFill>
                <a:srgbClr val="696969"/>
              </a:solidFill>
              <a:latin typeface="Arial" pitchFamily="34" charset="0"/>
              <a:cs typeface="Arial" pitchFamily="34" charset="0"/>
            </a:endParaRPr>
          </a:p>
          <a:p>
            <a:pPr marL="91440" lvl="0" indent="-576263" fontAlgn="auto">
              <a:spcBef>
                <a:spcPts val="100"/>
              </a:spcBef>
              <a:spcAft>
                <a:spcPts val="0"/>
              </a:spcAft>
              <a:defRPr/>
            </a:pPr>
            <a:r>
              <a:rPr lang="de-DE" sz="800" i="1" dirty="0" smtClean="0">
                <a:solidFill>
                  <a:srgbClr val="696969"/>
                </a:solidFill>
                <a:latin typeface="Arial" pitchFamily="34" charset="0"/>
                <a:cs typeface="Arial" pitchFamily="34" charset="0"/>
              </a:rPr>
              <a:t>	          </a:t>
            </a:r>
            <a:r>
              <a:rPr lang="de-DE" sz="800" i="1" dirty="0" smtClean="0">
                <a:solidFill>
                  <a:srgbClr val="696969"/>
                </a:solidFill>
                <a:latin typeface="Arial" pitchFamily="34" charset="0"/>
                <a:cs typeface="Arial" pitchFamily="34" charset="0"/>
                <a:hlinkClick r:id="rId4"/>
              </a:rPr>
              <a:t>www.mop-krg.org</a:t>
            </a:r>
            <a:endParaRPr lang="de-DE" sz="800" i="1" dirty="0" smtClean="0">
              <a:solidFill>
                <a:srgbClr val="696969"/>
              </a:solidFill>
              <a:latin typeface="Arial" pitchFamily="34" charset="0"/>
              <a:cs typeface="Arial" pitchFamily="34" charset="0"/>
            </a:endParaRPr>
          </a:p>
          <a:p>
            <a:pPr marL="91440" lvl="0" indent="-576263" fontAlgn="auto">
              <a:spcBef>
                <a:spcPts val="100"/>
              </a:spcBef>
              <a:spcAft>
                <a:spcPts val="0"/>
              </a:spcAft>
              <a:defRPr/>
            </a:pPr>
            <a:r>
              <a:rPr lang="de-DE" sz="800" i="1" dirty="0" smtClean="0">
                <a:solidFill>
                  <a:srgbClr val="696969"/>
                </a:solidFill>
                <a:latin typeface="Arial" pitchFamily="34" charset="0"/>
                <a:cs typeface="Arial" pitchFamily="34" charset="0"/>
              </a:rPr>
              <a:t>              </a:t>
            </a:r>
            <a:r>
              <a:rPr lang="de-DE" sz="800" i="1" dirty="0" smtClean="0">
                <a:solidFill>
                  <a:srgbClr val="696969"/>
                </a:solidFill>
                <a:latin typeface="Arial" pitchFamily="34" charset="0"/>
                <a:cs typeface="Arial" pitchFamily="34" charset="0"/>
                <a:hlinkClick r:id="rId5"/>
              </a:rPr>
              <a:t>www.krso.net</a:t>
            </a:r>
            <a:r>
              <a:rPr lang="de-DE" sz="800" i="1" dirty="0" smtClean="0">
                <a:solidFill>
                  <a:srgbClr val="696969"/>
                </a:solidFill>
                <a:latin typeface="Arial" pitchFamily="34" charset="0"/>
                <a:cs typeface="Arial" pitchFamily="34" charset="0"/>
              </a:rPr>
              <a:t> </a:t>
            </a:r>
          </a:p>
        </p:txBody>
      </p:sp>
      <p:pic>
        <p:nvPicPr>
          <p:cNvPr id="10" name="Picture 9" descr="RTWB.jpg"/>
          <p:cNvPicPr>
            <a:picLocks noChangeAspect="1"/>
          </p:cNvPicPr>
          <p:nvPr/>
        </p:nvPicPr>
        <p:blipFill>
          <a:blip r:embed="rId6" cstate="print"/>
          <a:srcRect/>
          <a:stretch>
            <a:fillRect/>
          </a:stretch>
        </p:blipFill>
        <p:spPr bwMode="auto">
          <a:xfrm>
            <a:off x="4800600" y="1524000"/>
            <a:ext cx="3823141" cy="5153036"/>
          </a:xfrm>
          <a:prstGeom prst="rect">
            <a:avLst/>
          </a:prstGeom>
          <a:noFill/>
          <a:ln w="12700">
            <a:noFill/>
            <a:miter lim="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a:spLocks noChangeArrowheads="1"/>
          </p:cNvSpPr>
          <p:nvPr/>
        </p:nvSpPr>
        <p:spPr bwMode="auto">
          <a:xfrm>
            <a:off x="8763000" y="228600"/>
            <a:ext cx="381000" cy="6683375"/>
          </a:xfrm>
          <a:prstGeom prst="rect">
            <a:avLst/>
          </a:prstGeom>
          <a:solidFill>
            <a:srgbClr val="669900"/>
          </a:solidFill>
          <a:ln w="9525">
            <a:noFill/>
            <a:miter lim="800000"/>
            <a:headEnd/>
            <a:tailEnd/>
          </a:ln>
        </p:spPr>
        <p:txBody>
          <a:bodyPr>
            <a:spAutoFit/>
          </a:bodyPr>
          <a:lstStyle/>
          <a:p>
            <a:r>
              <a:rPr lang="de-DE">
                <a:solidFill>
                  <a:srgbClr val="77933C"/>
                </a:solidFill>
                <a:latin typeface="Calibri" pitchFamily="34" charset="0"/>
              </a:rPr>
              <a:t>………………………………………………………………</a:t>
            </a:r>
          </a:p>
        </p:txBody>
      </p:sp>
      <p:pic>
        <p:nvPicPr>
          <p:cNvPr id="25604" name="Picture 2" descr="C:\Users\Berlin-02\Desktop\tender\logo"/>
          <p:cNvPicPr>
            <a:picLocks noChangeAspect="1" noChangeArrowheads="1"/>
          </p:cNvPicPr>
          <p:nvPr/>
        </p:nvPicPr>
        <p:blipFill>
          <a:blip r:embed="rId2" cstate="print"/>
          <a:srcRect/>
          <a:stretch>
            <a:fillRect/>
          </a:stretch>
        </p:blipFill>
        <p:spPr bwMode="auto">
          <a:xfrm>
            <a:off x="6019800" y="609600"/>
            <a:ext cx="2590800" cy="990600"/>
          </a:xfrm>
          <a:prstGeom prst="rect">
            <a:avLst/>
          </a:prstGeom>
          <a:noFill/>
          <a:ln w="9525">
            <a:noFill/>
            <a:miter lim="800000"/>
            <a:headEnd/>
            <a:tailEnd/>
          </a:ln>
        </p:spPr>
      </p:pic>
      <p:sp>
        <p:nvSpPr>
          <p:cNvPr id="25605" name="Text Box 5"/>
          <p:cNvSpPr txBox="1">
            <a:spLocks noChangeArrowheads="1"/>
          </p:cNvSpPr>
          <p:nvPr/>
        </p:nvSpPr>
        <p:spPr bwMode="auto">
          <a:xfrm>
            <a:off x="457200" y="228600"/>
            <a:ext cx="8305800" cy="366713"/>
          </a:xfrm>
          <a:prstGeom prst="rect">
            <a:avLst/>
          </a:prstGeom>
          <a:solidFill>
            <a:srgbClr val="669900"/>
          </a:solidFill>
          <a:ln w="9525">
            <a:noFill/>
            <a:miter lim="800000"/>
            <a:headEnd/>
            <a:tailEnd/>
          </a:ln>
          <a:effectLst/>
        </p:spPr>
        <p:txBody>
          <a:bodyPr>
            <a:spAutoFit/>
          </a:bodyPr>
          <a:lstStyle/>
          <a:p>
            <a:pPr>
              <a:spcBef>
                <a:spcPct val="50000"/>
              </a:spcBef>
            </a:pPr>
            <a:endParaRPr lang="de-DE">
              <a:solidFill>
                <a:schemeClr val="bg1"/>
              </a:solidFill>
              <a:effectLst>
                <a:outerShdw blurRad="38100" dist="38100" dir="2700000" algn="tl">
                  <a:srgbClr val="000000"/>
                </a:outerShdw>
              </a:effectLst>
            </a:endParaRPr>
          </a:p>
        </p:txBody>
      </p:sp>
      <p:sp>
        <p:nvSpPr>
          <p:cNvPr id="6" name="Text Box 2"/>
          <p:cNvSpPr txBox="1">
            <a:spLocks noChangeArrowheads="1"/>
          </p:cNvSpPr>
          <p:nvPr/>
        </p:nvSpPr>
        <p:spPr bwMode="auto">
          <a:xfrm>
            <a:off x="533400" y="152400"/>
            <a:ext cx="3042821" cy="492443"/>
          </a:xfrm>
          <a:prstGeom prst="rect">
            <a:avLst/>
          </a:prstGeom>
          <a:noFill/>
          <a:ln w="9525">
            <a:noFill/>
            <a:miter lim="800000"/>
            <a:headEnd/>
            <a:tailEnd/>
          </a:ln>
        </p:spPr>
        <p:txBody>
          <a:bodyPr wrap="none">
            <a:spAutoFit/>
          </a:bodyPr>
          <a:lstStyle/>
          <a:p>
            <a:pPr>
              <a:defRPr/>
            </a:pPr>
            <a:r>
              <a:rPr lang="de-DE" sz="2600" dirty="0" smtClean="0">
                <a:solidFill>
                  <a:schemeClr val="bg1"/>
                </a:solidFill>
                <a:latin typeface="Arial" pitchFamily="34" charset="0"/>
              </a:rPr>
              <a:t>2. Wirtschaftsdaten</a:t>
            </a:r>
            <a:endParaRPr lang="de-DE" sz="2600" dirty="0">
              <a:solidFill>
                <a:schemeClr val="bg1"/>
              </a:solidFill>
              <a:latin typeface="Arial" pitchFamily="34" charset="0"/>
            </a:endParaRPr>
          </a:p>
        </p:txBody>
      </p:sp>
      <p:sp>
        <p:nvSpPr>
          <p:cNvPr id="9" name="Rectangle 3"/>
          <p:cNvSpPr txBox="1">
            <a:spLocks noChangeArrowheads="1"/>
          </p:cNvSpPr>
          <p:nvPr/>
        </p:nvSpPr>
        <p:spPr>
          <a:xfrm>
            <a:off x="152400" y="533400"/>
            <a:ext cx="4876800" cy="5105400"/>
          </a:xfrm>
          <a:prstGeom prst="rect">
            <a:avLst/>
          </a:prstGeom>
        </p:spPr>
        <p:txBody>
          <a:bodyPr/>
          <a:lstStyle/>
          <a:p>
            <a:pPr marL="576263" marR="0" lvl="0" indent="-576263" algn="l" defTabSz="914400" rtl="0" eaLnBrk="1" fontAlgn="auto" latinLnBrk="0" hangingPunct="1">
              <a:lnSpc>
                <a:spcPct val="100000"/>
              </a:lnSpc>
              <a:spcBef>
                <a:spcPts val="2000"/>
              </a:spcBef>
              <a:spcAft>
                <a:spcPts val="0"/>
              </a:spcAft>
              <a:buClr>
                <a:srgbClr val="0C9C32"/>
              </a:buClr>
              <a:buSzPct val="75000"/>
              <a:buFont typeface="Wingdings" pitchFamily="2" charset="2"/>
              <a:buChar char="Ø"/>
              <a:tabLst/>
              <a:defRPr/>
            </a:pPr>
            <a:endParaRPr kumimoji="0" lang="de-DE" sz="1500" b="0" i="0" u="none" strike="noStrike" kern="1200" cap="none" spc="0" normalizeH="0" baseline="0" noProof="0" dirty="0" smtClean="0">
              <a:ln>
                <a:noFill/>
              </a:ln>
              <a:solidFill>
                <a:srgbClr val="696969"/>
              </a:solidFill>
              <a:effectLst/>
              <a:uLnTx/>
              <a:uFillTx/>
              <a:latin typeface="Arial" pitchFamily="34" charset="0"/>
              <a:cs typeface="Arial" pitchFamily="34" charset="0"/>
            </a:endParaRPr>
          </a:p>
          <a:p>
            <a:pPr marL="576263" marR="0" lvl="0" indent="-576263" algn="l" defTabSz="914400" rtl="0" eaLnBrk="1" fontAlgn="auto" latinLnBrk="0" hangingPunct="1">
              <a:lnSpc>
                <a:spcPct val="100000"/>
              </a:lnSpc>
              <a:spcBef>
                <a:spcPts val="2000"/>
              </a:spcBef>
              <a:spcAft>
                <a:spcPts val="0"/>
              </a:spcAft>
              <a:buClr>
                <a:srgbClr val="0C9C32"/>
              </a:buClr>
              <a:buSzPct val="75000"/>
              <a:buFont typeface="Wingdings" pitchFamily="2" charset="2"/>
              <a:buChar char="Ø"/>
              <a:tabLst/>
              <a:defRPr/>
            </a:pPr>
            <a:endParaRPr kumimoji="0" lang="de-DE" sz="1500" b="0" i="0" u="none" strike="noStrike" kern="1200" cap="none" spc="0" normalizeH="0" baseline="0" noProof="0" dirty="0" smtClean="0">
              <a:ln>
                <a:noFill/>
              </a:ln>
              <a:solidFill>
                <a:srgbClr val="696969"/>
              </a:solidFill>
              <a:effectLst/>
              <a:uLnTx/>
              <a:uFillTx/>
              <a:latin typeface="Arial" pitchFamily="34" charset="0"/>
              <a:cs typeface="Arial" pitchFamily="34" charset="0"/>
            </a:endParaRPr>
          </a:p>
          <a:p>
            <a:pPr marL="576263" marR="0" lvl="0" indent="-576263" algn="l" defTabSz="914400" rtl="0" eaLnBrk="1" fontAlgn="auto" latinLnBrk="0" hangingPunct="1">
              <a:lnSpc>
                <a:spcPct val="100000"/>
              </a:lnSpc>
              <a:spcBef>
                <a:spcPts val="2000"/>
              </a:spcBef>
              <a:spcAft>
                <a:spcPts val="0"/>
              </a:spcAft>
              <a:buClr>
                <a:srgbClr val="0C9C32"/>
              </a:buClr>
              <a:buSzPct val="75000"/>
              <a:buFont typeface="Wingdings" pitchFamily="2" charset="2"/>
              <a:buChar char="Ø"/>
              <a:tabLst/>
              <a:defRPr/>
            </a:pPr>
            <a:endParaRPr kumimoji="0" lang="de-DE" sz="1500" b="0" i="0" u="none" strike="noStrike" kern="1200" cap="none" spc="0" normalizeH="0" baseline="0" noProof="0" dirty="0" smtClean="0">
              <a:ln>
                <a:noFill/>
              </a:ln>
              <a:solidFill>
                <a:srgbClr val="696969"/>
              </a:solidFill>
              <a:effectLst/>
              <a:uLnTx/>
              <a:uFillTx/>
              <a:latin typeface="Arial" pitchFamily="34" charset="0"/>
              <a:cs typeface="Arial" pitchFamily="34" charset="0"/>
            </a:endParaRPr>
          </a:p>
          <a:p>
            <a:pPr marL="576263" marR="0" lvl="0" indent="-576263" algn="l" defTabSz="914400" rtl="0" eaLnBrk="1" fontAlgn="auto" latinLnBrk="0" hangingPunct="1">
              <a:lnSpc>
                <a:spcPct val="100000"/>
              </a:lnSpc>
              <a:spcBef>
                <a:spcPts val="2000"/>
              </a:spcBef>
              <a:spcAft>
                <a:spcPts val="0"/>
              </a:spcAft>
              <a:buClr>
                <a:srgbClr val="0C9C32"/>
              </a:buClr>
              <a:buSzPct val="75000"/>
              <a:buFont typeface="Wingdings" pitchFamily="2" charset="2"/>
              <a:buChar char="Ø"/>
              <a:tabLst/>
              <a:defRPr/>
            </a:pPr>
            <a:endParaRPr lang="de-DE" sz="1500" dirty="0" smtClean="0">
              <a:solidFill>
                <a:srgbClr val="696969"/>
              </a:solidFill>
              <a:latin typeface="Arial" pitchFamily="34" charset="0"/>
              <a:cs typeface="Arial" pitchFamily="34" charset="0"/>
            </a:endParaRPr>
          </a:p>
          <a:p>
            <a:pPr marL="576263" marR="0" lvl="0" indent="-576263" algn="l" defTabSz="914400" rtl="0" eaLnBrk="1" fontAlgn="auto" latinLnBrk="0" hangingPunct="1">
              <a:lnSpc>
                <a:spcPct val="100000"/>
              </a:lnSpc>
              <a:spcBef>
                <a:spcPts val="2000"/>
              </a:spcBef>
              <a:spcAft>
                <a:spcPts val="0"/>
              </a:spcAft>
              <a:buClr>
                <a:srgbClr val="0C9C32"/>
              </a:buClr>
              <a:buSzPct val="75000"/>
              <a:buFont typeface="Wingdings" pitchFamily="2" charset="2"/>
              <a:buChar char="Ø"/>
              <a:tabLst/>
              <a:defRPr/>
            </a:pPr>
            <a:endParaRPr kumimoji="0" lang="de-DE" sz="1500" b="0" i="0" u="none" strike="noStrike" kern="1200" cap="none" spc="0" normalizeH="0" baseline="0" noProof="0" dirty="0" smtClean="0">
              <a:ln>
                <a:noFill/>
              </a:ln>
              <a:solidFill>
                <a:srgbClr val="696969"/>
              </a:solidFill>
              <a:effectLst/>
              <a:uLnTx/>
              <a:uFillTx/>
              <a:latin typeface="Arial" pitchFamily="34" charset="0"/>
              <a:cs typeface="Arial" pitchFamily="34" charset="0"/>
            </a:endParaRPr>
          </a:p>
          <a:p>
            <a:pPr marL="576263" marR="0" lvl="0" indent="-576263" algn="l" defTabSz="914400" rtl="0" eaLnBrk="1" fontAlgn="auto" latinLnBrk="0" hangingPunct="1">
              <a:lnSpc>
                <a:spcPct val="100000"/>
              </a:lnSpc>
              <a:spcBef>
                <a:spcPts val="2000"/>
              </a:spcBef>
              <a:spcAft>
                <a:spcPts val="0"/>
              </a:spcAft>
              <a:buClr>
                <a:srgbClr val="0C9C32"/>
              </a:buClr>
              <a:buSzPct val="75000"/>
              <a:buFont typeface="Wingdings" pitchFamily="2" charset="2"/>
              <a:buChar char="Ø"/>
              <a:tabLst/>
              <a:defRPr/>
            </a:pPr>
            <a:endParaRPr lang="de-DE" sz="1500" dirty="0" smtClean="0">
              <a:solidFill>
                <a:srgbClr val="696969"/>
              </a:solidFill>
              <a:latin typeface="Arial" pitchFamily="34" charset="0"/>
              <a:cs typeface="Arial" pitchFamily="34" charset="0"/>
            </a:endParaRPr>
          </a:p>
          <a:p>
            <a:pPr marL="576263" marR="0" lvl="0" indent="-576263" algn="l" defTabSz="914400" rtl="0" eaLnBrk="1" fontAlgn="auto" latinLnBrk="0" hangingPunct="1">
              <a:lnSpc>
                <a:spcPct val="100000"/>
              </a:lnSpc>
              <a:spcBef>
                <a:spcPts val="2000"/>
              </a:spcBef>
              <a:spcAft>
                <a:spcPts val="0"/>
              </a:spcAft>
              <a:buClr>
                <a:srgbClr val="0C9C32"/>
              </a:buClr>
              <a:buSzPct val="75000"/>
              <a:buFont typeface="Wingdings" pitchFamily="2" charset="2"/>
              <a:buChar char="Ø"/>
              <a:tabLst/>
              <a:defRPr/>
            </a:pPr>
            <a:endParaRPr kumimoji="0" lang="de-DE" sz="1500" b="0" i="0" u="none" strike="noStrike" kern="1200" cap="none" spc="0" normalizeH="0" baseline="0" noProof="0" dirty="0" smtClean="0">
              <a:ln>
                <a:noFill/>
              </a:ln>
              <a:solidFill>
                <a:srgbClr val="696969"/>
              </a:solidFill>
              <a:effectLst/>
              <a:uLnTx/>
              <a:uFillTx/>
              <a:latin typeface="Arial" pitchFamily="34" charset="0"/>
              <a:cs typeface="Arial" pitchFamily="34" charset="0"/>
            </a:endParaRPr>
          </a:p>
          <a:p>
            <a:pPr marL="576263" marR="0" lvl="0" indent="-576263" algn="l" defTabSz="914400" rtl="0" eaLnBrk="1" fontAlgn="auto" latinLnBrk="0" hangingPunct="1">
              <a:lnSpc>
                <a:spcPct val="100000"/>
              </a:lnSpc>
              <a:spcBef>
                <a:spcPts val="2000"/>
              </a:spcBef>
              <a:spcAft>
                <a:spcPts val="0"/>
              </a:spcAft>
              <a:buClr>
                <a:srgbClr val="0C9C32"/>
              </a:buClr>
              <a:buSzPct val="75000"/>
              <a:buFont typeface="Wingdings" pitchFamily="2" charset="2"/>
              <a:buChar char="Ø"/>
              <a:tabLst/>
              <a:defRPr/>
            </a:pPr>
            <a:endParaRPr lang="de-DE" sz="1500" dirty="0" smtClean="0">
              <a:solidFill>
                <a:srgbClr val="696969"/>
              </a:solidFill>
              <a:latin typeface="Arial" pitchFamily="34" charset="0"/>
              <a:cs typeface="Arial" pitchFamily="34" charset="0"/>
            </a:endParaRPr>
          </a:p>
          <a:p>
            <a:pPr marL="576263" marR="0" lvl="0" indent="-576263" algn="l" defTabSz="914400" rtl="0" eaLnBrk="1" fontAlgn="auto" latinLnBrk="0" hangingPunct="1">
              <a:lnSpc>
                <a:spcPct val="100000"/>
              </a:lnSpc>
              <a:spcBef>
                <a:spcPts val="2000"/>
              </a:spcBef>
              <a:spcAft>
                <a:spcPts val="0"/>
              </a:spcAft>
              <a:buClr>
                <a:srgbClr val="0C9C32"/>
              </a:buClr>
              <a:buSzPct val="75000"/>
              <a:buFont typeface="Wingdings" pitchFamily="2" charset="2"/>
              <a:buChar char="Ø"/>
              <a:tabLst/>
              <a:defRPr/>
            </a:pPr>
            <a:endParaRPr kumimoji="0" lang="de-DE" sz="1500" b="0" i="0" u="none" strike="noStrike" kern="1200" cap="none" spc="0" normalizeH="0" baseline="0" noProof="0" dirty="0" smtClean="0">
              <a:ln>
                <a:noFill/>
              </a:ln>
              <a:solidFill>
                <a:srgbClr val="696969"/>
              </a:solidFill>
              <a:effectLst/>
              <a:uLnTx/>
              <a:uFillTx/>
              <a:latin typeface="Arial" pitchFamily="34" charset="0"/>
              <a:cs typeface="Arial" pitchFamily="34" charset="0"/>
            </a:endParaRPr>
          </a:p>
          <a:p>
            <a:pPr marL="576263" marR="0" lvl="0" indent="-576263" algn="l" defTabSz="914400" rtl="0" eaLnBrk="1" fontAlgn="auto" latinLnBrk="0" hangingPunct="1">
              <a:lnSpc>
                <a:spcPct val="100000"/>
              </a:lnSpc>
              <a:spcBef>
                <a:spcPts val="2000"/>
              </a:spcBef>
              <a:spcAft>
                <a:spcPts val="0"/>
              </a:spcAft>
              <a:buClr>
                <a:srgbClr val="0C9C32"/>
              </a:buClr>
              <a:buSzPct val="75000"/>
              <a:buFont typeface="Wingdings" pitchFamily="2" charset="2"/>
              <a:buChar char="Ø"/>
              <a:tabLst/>
              <a:defRPr/>
            </a:pPr>
            <a:endParaRPr lang="de-DE" sz="1500" dirty="0" smtClean="0">
              <a:solidFill>
                <a:srgbClr val="696969"/>
              </a:solidFill>
              <a:latin typeface="Arial" pitchFamily="34" charset="0"/>
              <a:cs typeface="Arial" pitchFamily="34" charset="0"/>
            </a:endParaRPr>
          </a:p>
          <a:p>
            <a:pPr marL="576263" marR="0" lvl="0" indent="-576263" algn="l" defTabSz="914400" rtl="0" eaLnBrk="1" fontAlgn="auto" latinLnBrk="0" hangingPunct="1">
              <a:lnSpc>
                <a:spcPct val="100000"/>
              </a:lnSpc>
              <a:spcBef>
                <a:spcPts val="2000"/>
              </a:spcBef>
              <a:spcAft>
                <a:spcPts val="0"/>
              </a:spcAft>
              <a:buClr>
                <a:srgbClr val="0C9C32"/>
              </a:buClr>
              <a:buSzPct val="75000"/>
              <a:buFont typeface="Wingdings" pitchFamily="2" charset="2"/>
              <a:buChar char="Ø"/>
              <a:tabLst/>
              <a:defRPr/>
            </a:pPr>
            <a:endParaRPr kumimoji="0" lang="de-DE" sz="1500" b="0" i="0" u="none" strike="noStrike" kern="1200" cap="none" spc="0" normalizeH="0" baseline="0" noProof="0" dirty="0" smtClean="0">
              <a:ln>
                <a:noFill/>
              </a:ln>
              <a:solidFill>
                <a:srgbClr val="696969"/>
              </a:solidFill>
              <a:effectLst/>
              <a:uLnTx/>
              <a:uFillTx/>
              <a:latin typeface="Arial" pitchFamily="34" charset="0"/>
              <a:cs typeface="Arial" pitchFamily="34" charset="0"/>
            </a:endParaRPr>
          </a:p>
          <a:p>
            <a:pPr marL="91440" lvl="0" indent="-576263" fontAlgn="auto">
              <a:spcBef>
                <a:spcPts val="100"/>
              </a:spcBef>
              <a:spcAft>
                <a:spcPts val="0"/>
              </a:spcAft>
              <a:defRPr/>
            </a:pPr>
            <a:endParaRPr lang="en-US" sz="800" i="1" dirty="0" smtClean="0">
              <a:solidFill>
                <a:srgbClr val="696969"/>
              </a:solidFill>
              <a:latin typeface="Arial" pitchFamily="34" charset="0"/>
              <a:cs typeface="Arial" pitchFamily="34" charset="0"/>
            </a:endParaRPr>
          </a:p>
          <a:p>
            <a:pPr marL="91440" lvl="0" indent="-576263" fontAlgn="auto">
              <a:spcBef>
                <a:spcPts val="100"/>
              </a:spcBef>
              <a:spcAft>
                <a:spcPts val="0"/>
              </a:spcAft>
              <a:defRPr/>
            </a:pPr>
            <a:endParaRPr lang="en-US" sz="800" i="1" dirty="0" smtClean="0">
              <a:solidFill>
                <a:srgbClr val="696969"/>
              </a:solidFill>
              <a:latin typeface="Arial" pitchFamily="34" charset="0"/>
              <a:cs typeface="Arial" pitchFamily="34" charset="0"/>
            </a:endParaRPr>
          </a:p>
          <a:p>
            <a:pPr marL="91440" lvl="0" indent="-576263" fontAlgn="auto">
              <a:spcBef>
                <a:spcPts val="100"/>
              </a:spcBef>
              <a:spcAft>
                <a:spcPts val="0"/>
              </a:spcAft>
              <a:defRPr/>
            </a:pPr>
            <a:endParaRPr lang="en-US" sz="800" i="1" dirty="0" smtClean="0">
              <a:solidFill>
                <a:srgbClr val="696969"/>
              </a:solidFill>
              <a:latin typeface="Arial" pitchFamily="34" charset="0"/>
              <a:cs typeface="Arial" pitchFamily="34" charset="0"/>
            </a:endParaRPr>
          </a:p>
          <a:p>
            <a:pPr marL="91440" lvl="0" indent="-576263" fontAlgn="auto">
              <a:spcBef>
                <a:spcPts val="100"/>
              </a:spcBef>
              <a:spcAft>
                <a:spcPts val="0"/>
              </a:spcAft>
              <a:defRPr/>
            </a:pPr>
            <a:endParaRPr lang="en-US" sz="800" i="1" dirty="0" smtClean="0">
              <a:solidFill>
                <a:srgbClr val="696969"/>
              </a:solidFill>
              <a:latin typeface="Arial" pitchFamily="34" charset="0"/>
              <a:cs typeface="Arial" pitchFamily="34" charset="0"/>
            </a:endParaRPr>
          </a:p>
          <a:p>
            <a:pPr marL="91440" lvl="0" indent="-576263" fontAlgn="auto">
              <a:spcBef>
                <a:spcPts val="100"/>
              </a:spcBef>
              <a:spcAft>
                <a:spcPts val="0"/>
              </a:spcAft>
              <a:defRPr/>
            </a:pPr>
            <a:endParaRPr lang="en-US" sz="800" i="1" dirty="0" smtClean="0">
              <a:solidFill>
                <a:srgbClr val="696969"/>
              </a:solidFill>
              <a:latin typeface="Arial" pitchFamily="34" charset="0"/>
              <a:cs typeface="Arial" pitchFamily="34" charset="0"/>
            </a:endParaRPr>
          </a:p>
        </p:txBody>
      </p:sp>
      <p:sp>
        <p:nvSpPr>
          <p:cNvPr id="11" name="TextBox 2"/>
          <p:cNvSpPr txBox="1">
            <a:spLocks noChangeArrowheads="1"/>
          </p:cNvSpPr>
          <p:nvPr/>
        </p:nvSpPr>
        <p:spPr bwMode="auto">
          <a:xfrm>
            <a:off x="152400" y="1600200"/>
            <a:ext cx="8239156" cy="4785926"/>
          </a:xfrm>
          <a:prstGeom prst="rect">
            <a:avLst/>
          </a:prstGeom>
          <a:noFill/>
          <a:ln w="9525">
            <a:noFill/>
            <a:miter lim="800000"/>
            <a:headEnd/>
            <a:tailEnd/>
          </a:ln>
        </p:spPr>
        <p:txBody>
          <a:bodyPr wrap="square">
            <a:spAutoFit/>
          </a:bodyPr>
          <a:lstStyle/>
          <a:p>
            <a:pPr algn="ctr" hangingPunct="0">
              <a:buClr>
                <a:schemeClr val="accent1"/>
              </a:buClr>
              <a:buSzPct val="75000"/>
            </a:pPr>
            <a:r>
              <a:rPr lang="de-DE" sz="2000" dirty="0" smtClean="0">
                <a:solidFill>
                  <a:srgbClr val="696969"/>
                </a:solidFill>
              </a:rPr>
              <a:t> Budget- IKR</a:t>
            </a:r>
          </a:p>
          <a:p>
            <a:pPr hangingPunct="0">
              <a:buClr>
                <a:schemeClr val="accent1"/>
              </a:buClr>
              <a:buSzPct val="75000"/>
              <a:buFont typeface="Wingdings" pitchFamily="2" charset="2"/>
              <a:buChar char="Ø"/>
            </a:pPr>
            <a:endParaRPr lang="de-DE" sz="2000" dirty="0" smtClean="0">
              <a:solidFill>
                <a:srgbClr val="696969"/>
              </a:solidFill>
            </a:endParaRPr>
          </a:p>
          <a:p>
            <a:pPr hangingPunct="0">
              <a:buClr>
                <a:schemeClr val="accent1"/>
              </a:buClr>
              <a:buSzPct val="75000"/>
              <a:buFont typeface="Wingdings" pitchFamily="2" charset="2"/>
              <a:buChar char="Ø"/>
            </a:pPr>
            <a:endParaRPr lang="de-DE" sz="1000" dirty="0" smtClean="0">
              <a:solidFill>
                <a:srgbClr val="696969"/>
              </a:solidFill>
            </a:endParaRPr>
          </a:p>
          <a:p>
            <a:pPr hangingPunct="0">
              <a:buClr>
                <a:schemeClr val="accent1"/>
              </a:buClr>
              <a:buSzPct val="75000"/>
            </a:pPr>
            <a:endParaRPr lang="de-DE" sz="1000" dirty="0" smtClean="0">
              <a:solidFill>
                <a:srgbClr val="696969"/>
              </a:solidFill>
            </a:endParaRPr>
          </a:p>
          <a:p>
            <a:pPr hangingPunct="0">
              <a:buClr>
                <a:schemeClr val="accent1"/>
              </a:buClr>
              <a:buSzPct val="75000"/>
              <a:buFont typeface="Wingdings" pitchFamily="2" charset="2"/>
              <a:buChar char="Ø"/>
            </a:pPr>
            <a:endParaRPr lang="de-DE" sz="1000" dirty="0" smtClean="0">
              <a:solidFill>
                <a:srgbClr val="696969"/>
              </a:solidFill>
            </a:endParaRPr>
          </a:p>
          <a:p>
            <a:pPr hangingPunct="0">
              <a:buClr>
                <a:schemeClr val="accent1"/>
              </a:buClr>
              <a:buSzPct val="75000"/>
              <a:buFont typeface="Wingdings" pitchFamily="2" charset="2"/>
              <a:buChar char="Ø"/>
            </a:pPr>
            <a:endParaRPr lang="de-DE" sz="1000" dirty="0" smtClean="0">
              <a:solidFill>
                <a:srgbClr val="696969"/>
              </a:solidFill>
            </a:endParaRPr>
          </a:p>
          <a:p>
            <a:pPr hangingPunct="0">
              <a:buClr>
                <a:schemeClr val="accent1"/>
              </a:buClr>
              <a:buSzPct val="75000"/>
              <a:buFont typeface="Wingdings" pitchFamily="2" charset="2"/>
              <a:buChar char="Ø"/>
            </a:pPr>
            <a:endParaRPr lang="de-DE" sz="1000" dirty="0" smtClean="0">
              <a:solidFill>
                <a:srgbClr val="696969"/>
              </a:solidFill>
            </a:endParaRPr>
          </a:p>
          <a:p>
            <a:pPr hangingPunct="0">
              <a:buClr>
                <a:schemeClr val="accent1"/>
              </a:buClr>
              <a:buSzPct val="75000"/>
              <a:buFont typeface="Wingdings" pitchFamily="2" charset="2"/>
              <a:buChar char="Ø"/>
            </a:pPr>
            <a:endParaRPr lang="de-DE" sz="1000" dirty="0" smtClean="0">
              <a:solidFill>
                <a:srgbClr val="696969"/>
              </a:solidFill>
            </a:endParaRPr>
          </a:p>
          <a:p>
            <a:pPr hangingPunct="0">
              <a:buClr>
                <a:schemeClr val="accent1"/>
              </a:buClr>
              <a:buSzPct val="75000"/>
              <a:buFont typeface="Wingdings" pitchFamily="2" charset="2"/>
              <a:buChar char="Ø"/>
            </a:pPr>
            <a:endParaRPr lang="de-DE" sz="1000" dirty="0" smtClean="0">
              <a:solidFill>
                <a:srgbClr val="696969"/>
              </a:solidFill>
            </a:endParaRPr>
          </a:p>
          <a:p>
            <a:pPr hangingPunct="0">
              <a:buClr>
                <a:schemeClr val="accent1"/>
              </a:buClr>
              <a:buSzPct val="75000"/>
              <a:buFont typeface="Wingdings" pitchFamily="2" charset="2"/>
              <a:buChar char="Ø"/>
            </a:pPr>
            <a:endParaRPr lang="de-DE" sz="1000" dirty="0" smtClean="0">
              <a:solidFill>
                <a:srgbClr val="696969"/>
              </a:solidFill>
            </a:endParaRPr>
          </a:p>
          <a:p>
            <a:pPr hangingPunct="0">
              <a:buClr>
                <a:schemeClr val="accent1"/>
              </a:buClr>
              <a:buSzPct val="75000"/>
              <a:buFont typeface="Wingdings" pitchFamily="2" charset="2"/>
              <a:buChar char="Ø"/>
            </a:pPr>
            <a:endParaRPr lang="de-DE" sz="1000" dirty="0" smtClean="0">
              <a:solidFill>
                <a:srgbClr val="696969"/>
              </a:solidFill>
            </a:endParaRPr>
          </a:p>
          <a:p>
            <a:pPr hangingPunct="0">
              <a:buClr>
                <a:schemeClr val="accent1"/>
              </a:buClr>
              <a:buSzPct val="75000"/>
              <a:buFont typeface="Wingdings" pitchFamily="2" charset="2"/>
              <a:buChar char="Ø"/>
            </a:pPr>
            <a:endParaRPr lang="de-DE" sz="1000" dirty="0" smtClean="0">
              <a:solidFill>
                <a:srgbClr val="696969"/>
              </a:solidFill>
            </a:endParaRPr>
          </a:p>
          <a:p>
            <a:pPr hangingPunct="0">
              <a:buClr>
                <a:schemeClr val="accent1"/>
              </a:buClr>
              <a:buSzPct val="75000"/>
              <a:buFont typeface="Wingdings" pitchFamily="2" charset="2"/>
              <a:buChar char="Ø"/>
            </a:pPr>
            <a:endParaRPr lang="de-DE" sz="1000" dirty="0" smtClean="0">
              <a:solidFill>
                <a:srgbClr val="696969"/>
              </a:solidFill>
            </a:endParaRPr>
          </a:p>
          <a:p>
            <a:pPr hangingPunct="0">
              <a:buClr>
                <a:schemeClr val="accent1"/>
              </a:buClr>
              <a:buSzPct val="75000"/>
              <a:buFont typeface="Wingdings" pitchFamily="2" charset="2"/>
              <a:buChar char="Ø"/>
            </a:pPr>
            <a:endParaRPr lang="de-DE" sz="1000" dirty="0" smtClean="0">
              <a:solidFill>
                <a:srgbClr val="696969"/>
              </a:solidFill>
            </a:endParaRPr>
          </a:p>
          <a:p>
            <a:pPr hangingPunct="0">
              <a:buClr>
                <a:schemeClr val="accent1"/>
              </a:buClr>
              <a:buSzPct val="75000"/>
              <a:buFont typeface="Wingdings" pitchFamily="2" charset="2"/>
              <a:buChar char="Ø"/>
            </a:pPr>
            <a:endParaRPr lang="de-DE" sz="1000" dirty="0" smtClean="0">
              <a:solidFill>
                <a:srgbClr val="696969"/>
              </a:solidFill>
            </a:endParaRPr>
          </a:p>
          <a:p>
            <a:pPr hangingPunct="0">
              <a:buClr>
                <a:schemeClr val="accent1"/>
              </a:buClr>
              <a:buSzPct val="75000"/>
              <a:buFont typeface="Wingdings" pitchFamily="2" charset="2"/>
              <a:buChar char="Ø"/>
            </a:pPr>
            <a:endParaRPr lang="de-DE" sz="1000" dirty="0" smtClean="0">
              <a:solidFill>
                <a:srgbClr val="696969"/>
              </a:solidFill>
            </a:endParaRPr>
          </a:p>
          <a:p>
            <a:pPr hangingPunct="0">
              <a:buClr>
                <a:schemeClr val="accent1"/>
              </a:buClr>
              <a:buSzPct val="75000"/>
              <a:buFont typeface="Wingdings" pitchFamily="2" charset="2"/>
              <a:buChar char="Ø"/>
            </a:pPr>
            <a:endParaRPr lang="de-DE" sz="1000" dirty="0" smtClean="0">
              <a:solidFill>
                <a:srgbClr val="696969"/>
              </a:solidFill>
            </a:endParaRPr>
          </a:p>
          <a:p>
            <a:pPr hangingPunct="0">
              <a:buClr>
                <a:schemeClr val="accent1"/>
              </a:buClr>
              <a:buSzPct val="75000"/>
              <a:buFont typeface="Wingdings" pitchFamily="2" charset="2"/>
              <a:buChar char="Ø"/>
            </a:pPr>
            <a:endParaRPr lang="de-DE" sz="1000" dirty="0" smtClean="0">
              <a:solidFill>
                <a:srgbClr val="696969"/>
              </a:solidFill>
            </a:endParaRPr>
          </a:p>
          <a:p>
            <a:pPr hangingPunct="0">
              <a:buClr>
                <a:schemeClr val="accent1"/>
              </a:buClr>
              <a:buSzPct val="75000"/>
              <a:buFont typeface="Wingdings" pitchFamily="2" charset="2"/>
              <a:buChar char="Ø"/>
            </a:pPr>
            <a:endParaRPr lang="de-DE" sz="1000" dirty="0" smtClean="0">
              <a:solidFill>
                <a:srgbClr val="696969"/>
              </a:solidFill>
            </a:endParaRPr>
          </a:p>
          <a:p>
            <a:pPr hangingPunct="0">
              <a:buClr>
                <a:schemeClr val="accent1"/>
              </a:buClr>
              <a:buSzPct val="75000"/>
              <a:buFont typeface="Wingdings" pitchFamily="2" charset="2"/>
              <a:buChar char="Ø"/>
            </a:pPr>
            <a:endParaRPr lang="de-DE" sz="1000" dirty="0" smtClean="0">
              <a:solidFill>
                <a:srgbClr val="696969"/>
              </a:solidFill>
            </a:endParaRPr>
          </a:p>
          <a:p>
            <a:pPr hangingPunct="0">
              <a:buClr>
                <a:schemeClr val="accent1"/>
              </a:buClr>
              <a:buSzPct val="75000"/>
              <a:buFont typeface="Wingdings" pitchFamily="2" charset="2"/>
              <a:buChar char="Ø"/>
            </a:pPr>
            <a:endParaRPr lang="de-DE" sz="1000" dirty="0" smtClean="0">
              <a:solidFill>
                <a:srgbClr val="696969"/>
              </a:solidFill>
            </a:endParaRPr>
          </a:p>
          <a:p>
            <a:pPr hangingPunct="0">
              <a:buClr>
                <a:schemeClr val="accent1"/>
              </a:buClr>
              <a:buSzPct val="75000"/>
              <a:buFont typeface="Wingdings" pitchFamily="2" charset="2"/>
              <a:buChar char="Ø"/>
            </a:pPr>
            <a:endParaRPr lang="de-DE" sz="1000" dirty="0" smtClean="0">
              <a:solidFill>
                <a:srgbClr val="696969"/>
              </a:solidFill>
            </a:endParaRPr>
          </a:p>
          <a:p>
            <a:pPr hangingPunct="0"/>
            <a:r>
              <a:rPr lang="de-DE" sz="1000" dirty="0" smtClean="0">
                <a:solidFill>
                  <a:srgbClr val="696969"/>
                </a:solidFill>
              </a:rPr>
              <a:t>					</a:t>
            </a:r>
          </a:p>
          <a:p>
            <a:pPr hangingPunct="0"/>
            <a:endParaRPr lang="de-DE" sz="1000" dirty="0" smtClean="0">
              <a:solidFill>
                <a:srgbClr val="696969"/>
              </a:solidFill>
              <a:latin typeface="+mn-lt"/>
            </a:endParaRPr>
          </a:p>
          <a:p>
            <a:pPr hangingPunct="0"/>
            <a:endParaRPr lang="de-DE" sz="900" dirty="0" smtClean="0">
              <a:solidFill>
                <a:srgbClr val="696969"/>
              </a:solidFill>
              <a:latin typeface="+mn-lt"/>
            </a:endParaRPr>
          </a:p>
          <a:p>
            <a:pPr hangingPunct="0"/>
            <a:endParaRPr lang="de-DE" sz="900" dirty="0" smtClean="0">
              <a:solidFill>
                <a:srgbClr val="696969"/>
              </a:solidFill>
              <a:latin typeface="+mn-lt"/>
            </a:endParaRPr>
          </a:p>
          <a:p>
            <a:pPr hangingPunct="0"/>
            <a:r>
              <a:rPr lang="de-DE" sz="900" dirty="0" smtClean="0">
                <a:solidFill>
                  <a:srgbClr val="696969"/>
                </a:solidFill>
                <a:latin typeface="+mn-lt"/>
              </a:rPr>
              <a:t>Quelle: Kurdistan Review Jan.2014</a:t>
            </a:r>
          </a:p>
          <a:p>
            <a:pPr hangingPunct="0"/>
            <a:r>
              <a:rPr lang="en-US" dirty="0" smtClean="0">
                <a:solidFill>
                  <a:srgbClr val="696969"/>
                </a:solidFill>
              </a:rPr>
              <a:t> </a:t>
            </a:r>
            <a:endParaRPr lang="en-US" dirty="0">
              <a:solidFill>
                <a:srgbClr val="696969"/>
              </a:solidFill>
            </a:endParaRPr>
          </a:p>
        </p:txBody>
      </p:sp>
      <p:pic>
        <p:nvPicPr>
          <p:cNvPr id="10" name="Picture 4"/>
          <p:cNvPicPr>
            <a:picLocks noChangeAspect="1" noChangeArrowheads="1"/>
          </p:cNvPicPr>
          <p:nvPr/>
        </p:nvPicPr>
        <p:blipFill>
          <a:blip r:embed="rId3" cstate="print"/>
          <a:srcRect/>
          <a:stretch>
            <a:fillRect/>
          </a:stretch>
        </p:blipFill>
        <p:spPr bwMode="auto">
          <a:xfrm>
            <a:off x="2895600" y="2209800"/>
            <a:ext cx="3200400" cy="3662489"/>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a:spLocks noChangeArrowheads="1"/>
          </p:cNvSpPr>
          <p:nvPr/>
        </p:nvSpPr>
        <p:spPr bwMode="auto">
          <a:xfrm>
            <a:off x="8763000" y="228600"/>
            <a:ext cx="381000" cy="6683375"/>
          </a:xfrm>
          <a:prstGeom prst="rect">
            <a:avLst/>
          </a:prstGeom>
          <a:solidFill>
            <a:srgbClr val="669900"/>
          </a:solidFill>
          <a:ln w="9525">
            <a:noFill/>
            <a:miter lim="800000"/>
            <a:headEnd/>
            <a:tailEnd/>
          </a:ln>
        </p:spPr>
        <p:txBody>
          <a:bodyPr>
            <a:spAutoFit/>
          </a:bodyPr>
          <a:lstStyle/>
          <a:p>
            <a:r>
              <a:rPr lang="de-DE">
                <a:solidFill>
                  <a:srgbClr val="77933C"/>
                </a:solidFill>
                <a:latin typeface="Calibri" pitchFamily="34" charset="0"/>
              </a:rPr>
              <a:t>………………………………………………………………</a:t>
            </a:r>
          </a:p>
        </p:txBody>
      </p:sp>
      <p:pic>
        <p:nvPicPr>
          <p:cNvPr id="25604" name="Picture 2" descr="C:\Users\Berlin-02\Desktop\tender\logo"/>
          <p:cNvPicPr>
            <a:picLocks noChangeAspect="1" noChangeArrowheads="1"/>
          </p:cNvPicPr>
          <p:nvPr/>
        </p:nvPicPr>
        <p:blipFill>
          <a:blip r:embed="rId2" cstate="print"/>
          <a:srcRect/>
          <a:stretch>
            <a:fillRect/>
          </a:stretch>
        </p:blipFill>
        <p:spPr bwMode="auto">
          <a:xfrm>
            <a:off x="6019800" y="609600"/>
            <a:ext cx="2590800" cy="990600"/>
          </a:xfrm>
          <a:prstGeom prst="rect">
            <a:avLst/>
          </a:prstGeom>
          <a:noFill/>
          <a:ln w="9525">
            <a:noFill/>
            <a:miter lim="800000"/>
            <a:headEnd/>
            <a:tailEnd/>
          </a:ln>
        </p:spPr>
      </p:pic>
      <p:sp>
        <p:nvSpPr>
          <p:cNvPr id="25605" name="Text Box 5"/>
          <p:cNvSpPr txBox="1">
            <a:spLocks noChangeArrowheads="1"/>
          </p:cNvSpPr>
          <p:nvPr/>
        </p:nvSpPr>
        <p:spPr bwMode="auto">
          <a:xfrm>
            <a:off x="457200" y="228600"/>
            <a:ext cx="8305800" cy="366713"/>
          </a:xfrm>
          <a:prstGeom prst="rect">
            <a:avLst/>
          </a:prstGeom>
          <a:solidFill>
            <a:srgbClr val="669900"/>
          </a:solidFill>
          <a:ln w="9525">
            <a:noFill/>
            <a:miter lim="800000"/>
            <a:headEnd/>
            <a:tailEnd/>
          </a:ln>
          <a:effectLst/>
        </p:spPr>
        <p:txBody>
          <a:bodyPr>
            <a:spAutoFit/>
          </a:bodyPr>
          <a:lstStyle/>
          <a:p>
            <a:pPr>
              <a:spcBef>
                <a:spcPct val="50000"/>
              </a:spcBef>
            </a:pPr>
            <a:endParaRPr lang="de-DE">
              <a:solidFill>
                <a:schemeClr val="bg1"/>
              </a:solidFill>
              <a:effectLst>
                <a:outerShdw blurRad="38100" dist="38100" dir="2700000" algn="tl">
                  <a:srgbClr val="000000"/>
                </a:outerShdw>
              </a:effectLst>
            </a:endParaRPr>
          </a:p>
        </p:txBody>
      </p:sp>
      <p:sp>
        <p:nvSpPr>
          <p:cNvPr id="6" name="Text Box 2"/>
          <p:cNvSpPr txBox="1">
            <a:spLocks noChangeArrowheads="1"/>
          </p:cNvSpPr>
          <p:nvPr/>
        </p:nvSpPr>
        <p:spPr bwMode="auto">
          <a:xfrm>
            <a:off x="533400" y="152400"/>
            <a:ext cx="3042821" cy="492443"/>
          </a:xfrm>
          <a:prstGeom prst="rect">
            <a:avLst/>
          </a:prstGeom>
          <a:noFill/>
          <a:ln w="9525">
            <a:noFill/>
            <a:miter lim="800000"/>
            <a:headEnd/>
            <a:tailEnd/>
          </a:ln>
        </p:spPr>
        <p:txBody>
          <a:bodyPr wrap="none">
            <a:spAutoFit/>
          </a:bodyPr>
          <a:lstStyle/>
          <a:p>
            <a:pPr>
              <a:defRPr/>
            </a:pPr>
            <a:r>
              <a:rPr lang="de-DE" sz="2600" dirty="0" smtClean="0">
                <a:solidFill>
                  <a:schemeClr val="bg1"/>
                </a:solidFill>
                <a:latin typeface="Arial" pitchFamily="34" charset="0"/>
              </a:rPr>
              <a:t>2. Wirtschaftsdaten</a:t>
            </a:r>
            <a:endParaRPr lang="de-DE" sz="2600" dirty="0">
              <a:solidFill>
                <a:schemeClr val="bg1"/>
              </a:solidFill>
              <a:latin typeface="Arial" pitchFamily="34" charset="0"/>
            </a:endParaRPr>
          </a:p>
        </p:txBody>
      </p:sp>
      <p:sp>
        <p:nvSpPr>
          <p:cNvPr id="9" name="Rectangle 3"/>
          <p:cNvSpPr txBox="1">
            <a:spLocks noChangeArrowheads="1"/>
          </p:cNvSpPr>
          <p:nvPr/>
        </p:nvSpPr>
        <p:spPr>
          <a:xfrm>
            <a:off x="152400" y="533400"/>
            <a:ext cx="4876800" cy="5105400"/>
          </a:xfrm>
          <a:prstGeom prst="rect">
            <a:avLst/>
          </a:prstGeom>
        </p:spPr>
        <p:txBody>
          <a:bodyPr/>
          <a:lstStyle/>
          <a:p>
            <a:pPr marL="576263" marR="0" lvl="0" indent="-576263" algn="l" defTabSz="914400" rtl="0" eaLnBrk="1" fontAlgn="auto" latinLnBrk="0" hangingPunct="1">
              <a:lnSpc>
                <a:spcPct val="100000"/>
              </a:lnSpc>
              <a:spcBef>
                <a:spcPts val="2000"/>
              </a:spcBef>
              <a:spcAft>
                <a:spcPts val="0"/>
              </a:spcAft>
              <a:buClr>
                <a:srgbClr val="0C9C32"/>
              </a:buClr>
              <a:buSzPct val="75000"/>
              <a:buFont typeface="Wingdings" pitchFamily="2" charset="2"/>
              <a:buChar char="Ø"/>
              <a:tabLst/>
              <a:defRPr/>
            </a:pPr>
            <a:endParaRPr kumimoji="0" lang="de-DE" sz="1500" b="0" i="0" u="none" strike="noStrike" kern="1200" cap="none" spc="0" normalizeH="0" baseline="0" noProof="0" dirty="0" smtClean="0">
              <a:ln>
                <a:noFill/>
              </a:ln>
              <a:solidFill>
                <a:srgbClr val="696969"/>
              </a:solidFill>
              <a:effectLst/>
              <a:uLnTx/>
              <a:uFillTx/>
              <a:latin typeface="Arial" pitchFamily="34" charset="0"/>
              <a:cs typeface="Arial" pitchFamily="34" charset="0"/>
            </a:endParaRPr>
          </a:p>
          <a:p>
            <a:pPr marL="576263" marR="0" lvl="0" indent="-576263" algn="l" defTabSz="914400" rtl="0" eaLnBrk="1" fontAlgn="auto" latinLnBrk="0" hangingPunct="1">
              <a:lnSpc>
                <a:spcPct val="100000"/>
              </a:lnSpc>
              <a:spcBef>
                <a:spcPts val="2000"/>
              </a:spcBef>
              <a:spcAft>
                <a:spcPts val="0"/>
              </a:spcAft>
              <a:buClr>
                <a:srgbClr val="0C9C32"/>
              </a:buClr>
              <a:buSzPct val="75000"/>
              <a:buFont typeface="Wingdings" pitchFamily="2" charset="2"/>
              <a:buChar char="Ø"/>
              <a:tabLst/>
              <a:defRPr/>
            </a:pPr>
            <a:endParaRPr kumimoji="0" lang="de-DE" sz="1500" b="0" i="0" u="none" strike="noStrike" kern="1200" cap="none" spc="0" normalizeH="0" baseline="0" noProof="0" dirty="0" smtClean="0">
              <a:ln>
                <a:noFill/>
              </a:ln>
              <a:solidFill>
                <a:srgbClr val="696969"/>
              </a:solidFill>
              <a:effectLst/>
              <a:uLnTx/>
              <a:uFillTx/>
              <a:latin typeface="Arial" pitchFamily="34" charset="0"/>
              <a:cs typeface="Arial" pitchFamily="34" charset="0"/>
            </a:endParaRPr>
          </a:p>
          <a:p>
            <a:pPr marL="576263" marR="0" lvl="0" indent="-576263" algn="l" defTabSz="914400" rtl="0" eaLnBrk="1" fontAlgn="auto" latinLnBrk="0" hangingPunct="1">
              <a:lnSpc>
                <a:spcPct val="100000"/>
              </a:lnSpc>
              <a:spcBef>
                <a:spcPts val="2000"/>
              </a:spcBef>
              <a:spcAft>
                <a:spcPts val="0"/>
              </a:spcAft>
              <a:buClr>
                <a:srgbClr val="0C9C32"/>
              </a:buClr>
              <a:buSzPct val="75000"/>
              <a:buFont typeface="Wingdings" pitchFamily="2" charset="2"/>
              <a:buChar char="Ø"/>
              <a:tabLst/>
              <a:defRPr/>
            </a:pPr>
            <a:endParaRPr kumimoji="0" lang="de-DE" sz="1500" b="0" i="0" u="none" strike="noStrike" kern="1200" cap="none" spc="0" normalizeH="0" baseline="0" noProof="0" dirty="0" smtClean="0">
              <a:ln>
                <a:noFill/>
              </a:ln>
              <a:solidFill>
                <a:srgbClr val="696969"/>
              </a:solidFill>
              <a:effectLst/>
              <a:uLnTx/>
              <a:uFillTx/>
              <a:latin typeface="Arial" pitchFamily="34" charset="0"/>
              <a:cs typeface="Arial" pitchFamily="34" charset="0"/>
            </a:endParaRPr>
          </a:p>
          <a:p>
            <a:pPr marL="576263" marR="0" lvl="0" indent="-576263" algn="l" defTabSz="914400" rtl="0" eaLnBrk="1" fontAlgn="auto" latinLnBrk="0" hangingPunct="1">
              <a:lnSpc>
                <a:spcPct val="100000"/>
              </a:lnSpc>
              <a:spcBef>
                <a:spcPts val="2000"/>
              </a:spcBef>
              <a:spcAft>
                <a:spcPts val="0"/>
              </a:spcAft>
              <a:buClr>
                <a:srgbClr val="0C9C32"/>
              </a:buClr>
              <a:buSzPct val="75000"/>
              <a:buFont typeface="Wingdings" pitchFamily="2" charset="2"/>
              <a:buChar char="Ø"/>
              <a:tabLst/>
              <a:defRPr/>
            </a:pPr>
            <a:endParaRPr lang="de-DE" sz="1500" dirty="0" smtClean="0">
              <a:solidFill>
                <a:srgbClr val="696969"/>
              </a:solidFill>
              <a:latin typeface="Arial" pitchFamily="34" charset="0"/>
              <a:cs typeface="Arial" pitchFamily="34" charset="0"/>
            </a:endParaRPr>
          </a:p>
          <a:p>
            <a:pPr marL="576263" marR="0" lvl="0" indent="-576263" algn="l" defTabSz="914400" rtl="0" eaLnBrk="1" fontAlgn="auto" latinLnBrk="0" hangingPunct="1">
              <a:lnSpc>
                <a:spcPct val="100000"/>
              </a:lnSpc>
              <a:spcBef>
                <a:spcPts val="2000"/>
              </a:spcBef>
              <a:spcAft>
                <a:spcPts val="0"/>
              </a:spcAft>
              <a:buClr>
                <a:srgbClr val="0C9C32"/>
              </a:buClr>
              <a:buSzPct val="75000"/>
              <a:buFont typeface="Wingdings" pitchFamily="2" charset="2"/>
              <a:buChar char="Ø"/>
              <a:tabLst/>
              <a:defRPr/>
            </a:pPr>
            <a:endParaRPr kumimoji="0" lang="de-DE" sz="1500" b="0" i="0" u="none" strike="noStrike" kern="1200" cap="none" spc="0" normalizeH="0" baseline="0" noProof="0" dirty="0" smtClean="0">
              <a:ln>
                <a:noFill/>
              </a:ln>
              <a:solidFill>
                <a:srgbClr val="696969"/>
              </a:solidFill>
              <a:effectLst/>
              <a:uLnTx/>
              <a:uFillTx/>
              <a:latin typeface="Arial" pitchFamily="34" charset="0"/>
              <a:cs typeface="Arial" pitchFamily="34" charset="0"/>
            </a:endParaRPr>
          </a:p>
          <a:p>
            <a:pPr marL="576263" marR="0" lvl="0" indent="-576263" algn="l" defTabSz="914400" rtl="0" eaLnBrk="1" fontAlgn="auto" latinLnBrk="0" hangingPunct="1">
              <a:lnSpc>
                <a:spcPct val="100000"/>
              </a:lnSpc>
              <a:spcBef>
                <a:spcPts val="2000"/>
              </a:spcBef>
              <a:spcAft>
                <a:spcPts val="0"/>
              </a:spcAft>
              <a:buClr>
                <a:srgbClr val="0C9C32"/>
              </a:buClr>
              <a:buSzPct val="75000"/>
              <a:buFont typeface="Wingdings" pitchFamily="2" charset="2"/>
              <a:buChar char="Ø"/>
              <a:tabLst/>
              <a:defRPr/>
            </a:pPr>
            <a:endParaRPr lang="de-DE" sz="1500" dirty="0" smtClean="0">
              <a:solidFill>
                <a:srgbClr val="696969"/>
              </a:solidFill>
              <a:latin typeface="Arial" pitchFamily="34" charset="0"/>
              <a:cs typeface="Arial" pitchFamily="34" charset="0"/>
            </a:endParaRPr>
          </a:p>
          <a:p>
            <a:pPr marL="576263" marR="0" lvl="0" indent="-576263" algn="l" defTabSz="914400" rtl="0" eaLnBrk="1" fontAlgn="auto" latinLnBrk="0" hangingPunct="1">
              <a:lnSpc>
                <a:spcPct val="100000"/>
              </a:lnSpc>
              <a:spcBef>
                <a:spcPts val="2000"/>
              </a:spcBef>
              <a:spcAft>
                <a:spcPts val="0"/>
              </a:spcAft>
              <a:buClr>
                <a:srgbClr val="0C9C32"/>
              </a:buClr>
              <a:buSzPct val="75000"/>
              <a:buFont typeface="Wingdings" pitchFamily="2" charset="2"/>
              <a:buChar char="Ø"/>
              <a:tabLst/>
              <a:defRPr/>
            </a:pPr>
            <a:endParaRPr kumimoji="0" lang="de-DE" sz="1500" b="0" i="0" u="none" strike="noStrike" kern="1200" cap="none" spc="0" normalizeH="0" baseline="0" noProof="0" dirty="0" smtClean="0">
              <a:ln>
                <a:noFill/>
              </a:ln>
              <a:solidFill>
                <a:srgbClr val="696969"/>
              </a:solidFill>
              <a:effectLst/>
              <a:uLnTx/>
              <a:uFillTx/>
              <a:latin typeface="Arial" pitchFamily="34" charset="0"/>
              <a:cs typeface="Arial" pitchFamily="34" charset="0"/>
            </a:endParaRPr>
          </a:p>
          <a:p>
            <a:pPr marL="576263" marR="0" lvl="0" indent="-576263" algn="l" defTabSz="914400" rtl="0" eaLnBrk="1" fontAlgn="auto" latinLnBrk="0" hangingPunct="1">
              <a:lnSpc>
                <a:spcPct val="100000"/>
              </a:lnSpc>
              <a:spcBef>
                <a:spcPts val="2000"/>
              </a:spcBef>
              <a:spcAft>
                <a:spcPts val="0"/>
              </a:spcAft>
              <a:buClr>
                <a:srgbClr val="0C9C32"/>
              </a:buClr>
              <a:buSzPct val="75000"/>
              <a:buFont typeface="Wingdings" pitchFamily="2" charset="2"/>
              <a:buChar char="Ø"/>
              <a:tabLst/>
              <a:defRPr/>
            </a:pPr>
            <a:endParaRPr lang="de-DE" sz="1500" dirty="0" smtClean="0">
              <a:solidFill>
                <a:srgbClr val="696969"/>
              </a:solidFill>
              <a:latin typeface="Arial" pitchFamily="34" charset="0"/>
              <a:cs typeface="Arial" pitchFamily="34" charset="0"/>
            </a:endParaRPr>
          </a:p>
          <a:p>
            <a:pPr marL="576263" marR="0" lvl="0" indent="-576263" algn="l" defTabSz="914400" rtl="0" eaLnBrk="1" fontAlgn="auto" latinLnBrk="0" hangingPunct="1">
              <a:lnSpc>
                <a:spcPct val="100000"/>
              </a:lnSpc>
              <a:spcBef>
                <a:spcPts val="2000"/>
              </a:spcBef>
              <a:spcAft>
                <a:spcPts val="0"/>
              </a:spcAft>
              <a:buClr>
                <a:srgbClr val="0C9C32"/>
              </a:buClr>
              <a:buSzPct val="75000"/>
              <a:buFont typeface="Wingdings" pitchFamily="2" charset="2"/>
              <a:buChar char="Ø"/>
              <a:tabLst/>
              <a:defRPr/>
            </a:pPr>
            <a:endParaRPr kumimoji="0" lang="de-DE" sz="1500" b="0" i="0" u="none" strike="noStrike" kern="1200" cap="none" spc="0" normalizeH="0" baseline="0" noProof="0" dirty="0" smtClean="0">
              <a:ln>
                <a:noFill/>
              </a:ln>
              <a:solidFill>
                <a:srgbClr val="696969"/>
              </a:solidFill>
              <a:effectLst/>
              <a:uLnTx/>
              <a:uFillTx/>
              <a:latin typeface="Arial" pitchFamily="34" charset="0"/>
              <a:cs typeface="Arial" pitchFamily="34" charset="0"/>
            </a:endParaRPr>
          </a:p>
          <a:p>
            <a:pPr marL="576263" marR="0" lvl="0" indent="-576263" algn="l" defTabSz="914400" rtl="0" eaLnBrk="1" fontAlgn="auto" latinLnBrk="0" hangingPunct="1">
              <a:lnSpc>
                <a:spcPct val="100000"/>
              </a:lnSpc>
              <a:spcBef>
                <a:spcPts val="2000"/>
              </a:spcBef>
              <a:spcAft>
                <a:spcPts val="0"/>
              </a:spcAft>
              <a:buClr>
                <a:srgbClr val="0C9C32"/>
              </a:buClr>
              <a:buSzPct val="75000"/>
              <a:buFont typeface="Wingdings" pitchFamily="2" charset="2"/>
              <a:buChar char="Ø"/>
              <a:tabLst/>
              <a:defRPr/>
            </a:pPr>
            <a:endParaRPr lang="de-DE" sz="1500" dirty="0" smtClean="0">
              <a:solidFill>
                <a:srgbClr val="696969"/>
              </a:solidFill>
              <a:latin typeface="Arial" pitchFamily="34" charset="0"/>
              <a:cs typeface="Arial" pitchFamily="34" charset="0"/>
            </a:endParaRPr>
          </a:p>
          <a:p>
            <a:pPr marL="576263" marR="0" lvl="0" indent="-576263" algn="l" defTabSz="914400" rtl="0" eaLnBrk="1" fontAlgn="auto" latinLnBrk="0" hangingPunct="1">
              <a:lnSpc>
                <a:spcPct val="100000"/>
              </a:lnSpc>
              <a:spcBef>
                <a:spcPts val="2000"/>
              </a:spcBef>
              <a:spcAft>
                <a:spcPts val="0"/>
              </a:spcAft>
              <a:buClr>
                <a:srgbClr val="0C9C32"/>
              </a:buClr>
              <a:buSzPct val="75000"/>
              <a:buFont typeface="Wingdings" pitchFamily="2" charset="2"/>
              <a:buChar char="Ø"/>
              <a:tabLst/>
              <a:defRPr/>
            </a:pPr>
            <a:endParaRPr kumimoji="0" lang="de-DE" sz="1500" b="0" i="0" u="none" strike="noStrike" kern="1200" cap="none" spc="0" normalizeH="0" baseline="0" noProof="0" dirty="0" smtClean="0">
              <a:ln>
                <a:noFill/>
              </a:ln>
              <a:solidFill>
                <a:srgbClr val="696969"/>
              </a:solidFill>
              <a:effectLst/>
              <a:uLnTx/>
              <a:uFillTx/>
              <a:latin typeface="Arial" pitchFamily="34" charset="0"/>
              <a:cs typeface="Arial" pitchFamily="34" charset="0"/>
            </a:endParaRPr>
          </a:p>
          <a:p>
            <a:pPr marL="91440" lvl="0" indent="-576263" fontAlgn="auto">
              <a:spcBef>
                <a:spcPts val="100"/>
              </a:spcBef>
              <a:spcAft>
                <a:spcPts val="0"/>
              </a:spcAft>
              <a:defRPr/>
            </a:pPr>
            <a:endParaRPr lang="en-US" sz="800" i="1" dirty="0" smtClean="0">
              <a:solidFill>
                <a:srgbClr val="696969"/>
              </a:solidFill>
              <a:latin typeface="Arial" pitchFamily="34" charset="0"/>
              <a:cs typeface="Arial" pitchFamily="34" charset="0"/>
            </a:endParaRPr>
          </a:p>
          <a:p>
            <a:pPr marL="91440" lvl="0" indent="-576263" fontAlgn="auto">
              <a:spcBef>
                <a:spcPts val="100"/>
              </a:spcBef>
              <a:spcAft>
                <a:spcPts val="0"/>
              </a:spcAft>
              <a:defRPr/>
            </a:pPr>
            <a:endParaRPr lang="en-US" sz="800" i="1" dirty="0" smtClean="0">
              <a:solidFill>
                <a:srgbClr val="696969"/>
              </a:solidFill>
              <a:latin typeface="Arial" pitchFamily="34" charset="0"/>
              <a:cs typeface="Arial" pitchFamily="34" charset="0"/>
            </a:endParaRPr>
          </a:p>
          <a:p>
            <a:pPr marL="91440" lvl="0" indent="-576263" fontAlgn="auto">
              <a:spcBef>
                <a:spcPts val="100"/>
              </a:spcBef>
              <a:spcAft>
                <a:spcPts val="0"/>
              </a:spcAft>
              <a:defRPr/>
            </a:pPr>
            <a:endParaRPr lang="en-US" sz="800" i="1" dirty="0" smtClean="0">
              <a:solidFill>
                <a:srgbClr val="696969"/>
              </a:solidFill>
              <a:latin typeface="Arial" pitchFamily="34" charset="0"/>
              <a:cs typeface="Arial" pitchFamily="34" charset="0"/>
            </a:endParaRPr>
          </a:p>
          <a:p>
            <a:pPr marL="91440" lvl="0" indent="-576263" fontAlgn="auto">
              <a:spcBef>
                <a:spcPts val="100"/>
              </a:spcBef>
              <a:spcAft>
                <a:spcPts val="0"/>
              </a:spcAft>
              <a:defRPr/>
            </a:pPr>
            <a:endParaRPr lang="en-US" sz="800" i="1" dirty="0" smtClean="0">
              <a:solidFill>
                <a:srgbClr val="696969"/>
              </a:solidFill>
              <a:latin typeface="Arial" pitchFamily="34" charset="0"/>
              <a:cs typeface="Arial" pitchFamily="34" charset="0"/>
            </a:endParaRPr>
          </a:p>
        </p:txBody>
      </p:sp>
      <p:sp>
        <p:nvSpPr>
          <p:cNvPr id="11" name="TextBox 2"/>
          <p:cNvSpPr txBox="1">
            <a:spLocks noChangeArrowheads="1"/>
          </p:cNvSpPr>
          <p:nvPr/>
        </p:nvSpPr>
        <p:spPr bwMode="auto">
          <a:xfrm>
            <a:off x="152400" y="1447800"/>
            <a:ext cx="8239156" cy="5553879"/>
          </a:xfrm>
          <a:prstGeom prst="rect">
            <a:avLst/>
          </a:prstGeom>
          <a:noFill/>
          <a:ln w="9525">
            <a:noFill/>
            <a:miter lim="800000"/>
            <a:headEnd/>
            <a:tailEnd/>
          </a:ln>
        </p:spPr>
        <p:txBody>
          <a:bodyPr wrap="square">
            <a:spAutoFit/>
          </a:bodyPr>
          <a:lstStyle/>
          <a:p>
            <a:pPr hangingPunct="0">
              <a:buClr>
                <a:schemeClr val="accent1"/>
              </a:buClr>
              <a:buSzPct val="75000"/>
              <a:buFont typeface="Wingdings" pitchFamily="2" charset="2"/>
              <a:buChar char="Ø"/>
            </a:pPr>
            <a:r>
              <a:rPr lang="de-DE" sz="2000" dirty="0" smtClean="0">
                <a:solidFill>
                  <a:srgbClr val="696969"/>
                </a:solidFill>
              </a:rPr>
              <a:t> BIP Zusammensetzung </a:t>
            </a:r>
            <a:r>
              <a:rPr lang="de-DE" sz="2800" dirty="0" smtClean="0">
                <a:solidFill>
                  <a:srgbClr val="696969"/>
                </a:solidFill>
              </a:rPr>
              <a:t>$ 23.6 Mrd. </a:t>
            </a:r>
            <a:r>
              <a:rPr lang="de-DE" sz="2000" dirty="0" smtClean="0">
                <a:solidFill>
                  <a:srgbClr val="696969"/>
                </a:solidFill>
              </a:rPr>
              <a:t>(2011) </a:t>
            </a:r>
          </a:p>
          <a:p>
            <a:pPr hangingPunct="0">
              <a:buClr>
                <a:schemeClr val="accent1"/>
              </a:buClr>
              <a:buSzPct val="75000"/>
              <a:buFont typeface="Wingdings" pitchFamily="2" charset="2"/>
              <a:buChar char="Ø"/>
            </a:pPr>
            <a:endParaRPr lang="de-DE" sz="2000" dirty="0" smtClean="0">
              <a:solidFill>
                <a:srgbClr val="696969"/>
              </a:solidFill>
            </a:endParaRPr>
          </a:p>
          <a:p>
            <a:pPr hangingPunct="0">
              <a:buClr>
                <a:schemeClr val="accent1"/>
              </a:buClr>
              <a:buSzPct val="75000"/>
              <a:buFont typeface="Wingdings" pitchFamily="2" charset="2"/>
              <a:buChar char="Ø"/>
            </a:pPr>
            <a:endParaRPr lang="de-DE" sz="1000" dirty="0" smtClean="0">
              <a:solidFill>
                <a:srgbClr val="696969"/>
              </a:solidFill>
            </a:endParaRPr>
          </a:p>
          <a:p>
            <a:pPr hangingPunct="0">
              <a:buClr>
                <a:schemeClr val="accent1"/>
              </a:buClr>
              <a:buSzPct val="75000"/>
            </a:pPr>
            <a:endParaRPr lang="de-DE" sz="1000" dirty="0" smtClean="0">
              <a:solidFill>
                <a:srgbClr val="696969"/>
              </a:solidFill>
            </a:endParaRPr>
          </a:p>
          <a:p>
            <a:pPr hangingPunct="0">
              <a:buClr>
                <a:schemeClr val="accent1"/>
              </a:buClr>
              <a:buSzPct val="75000"/>
              <a:buFont typeface="Wingdings" pitchFamily="2" charset="2"/>
              <a:buChar char="Ø"/>
            </a:pPr>
            <a:endParaRPr lang="de-DE" sz="1000" dirty="0" smtClean="0">
              <a:solidFill>
                <a:srgbClr val="696969"/>
              </a:solidFill>
            </a:endParaRPr>
          </a:p>
          <a:p>
            <a:pPr hangingPunct="0">
              <a:buClr>
                <a:schemeClr val="accent1"/>
              </a:buClr>
              <a:buSzPct val="75000"/>
              <a:buFont typeface="Wingdings" pitchFamily="2" charset="2"/>
              <a:buChar char="Ø"/>
            </a:pPr>
            <a:endParaRPr lang="de-DE" sz="1000" dirty="0" smtClean="0">
              <a:solidFill>
                <a:srgbClr val="696969"/>
              </a:solidFill>
            </a:endParaRPr>
          </a:p>
          <a:p>
            <a:pPr hangingPunct="0">
              <a:buClr>
                <a:schemeClr val="accent1"/>
              </a:buClr>
              <a:buSzPct val="75000"/>
              <a:buFont typeface="Wingdings" pitchFamily="2" charset="2"/>
              <a:buChar char="Ø"/>
            </a:pPr>
            <a:endParaRPr lang="de-DE" sz="1000" dirty="0" smtClean="0">
              <a:solidFill>
                <a:srgbClr val="696969"/>
              </a:solidFill>
            </a:endParaRPr>
          </a:p>
          <a:p>
            <a:pPr hangingPunct="0">
              <a:buClr>
                <a:schemeClr val="accent1"/>
              </a:buClr>
              <a:buSzPct val="75000"/>
              <a:buFont typeface="Wingdings" pitchFamily="2" charset="2"/>
              <a:buChar char="Ø"/>
            </a:pPr>
            <a:endParaRPr lang="de-DE" sz="1000" dirty="0" smtClean="0">
              <a:solidFill>
                <a:srgbClr val="696969"/>
              </a:solidFill>
            </a:endParaRPr>
          </a:p>
          <a:p>
            <a:pPr hangingPunct="0">
              <a:buClr>
                <a:schemeClr val="accent1"/>
              </a:buClr>
              <a:buSzPct val="75000"/>
              <a:buFont typeface="Wingdings" pitchFamily="2" charset="2"/>
              <a:buChar char="Ø"/>
            </a:pPr>
            <a:endParaRPr lang="de-DE" sz="1000" dirty="0" smtClean="0">
              <a:solidFill>
                <a:srgbClr val="696969"/>
              </a:solidFill>
            </a:endParaRPr>
          </a:p>
          <a:p>
            <a:pPr hangingPunct="0">
              <a:buClr>
                <a:schemeClr val="accent1"/>
              </a:buClr>
              <a:buSzPct val="75000"/>
              <a:buFont typeface="Wingdings" pitchFamily="2" charset="2"/>
              <a:buChar char="Ø"/>
            </a:pPr>
            <a:endParaRPr lang="de-DE" sz="1000" dirty="0" smtClean="0">
              <a:solidFill>
                <a:srgbClr val="696969"/>
              </a:solidFill>
            </a:endParaRPr>
          </a:p>
          <a:p>
            <a:pPr hangingPunct="0">
              <a:buClr>
                <a:schemeClr val="accent1"/>
              </a:buClr>
              <a:buSzPct val="75000"/>
              <a:buFont typeface="Wingdings" pitchFamily="2" charset="2"/>
              <a:buChar char="Ø"/>
            </a:pPr>
            <a:endParaRPr lang="de-DE" sz="1000" dirty="0" smtClean="0">
              <a:solidFill>
                <a:srgbClr val="696969"/>
              </a:solidFill>
            </a:endParaRPr>
          </a:p>
          <a:p>
            <a:pPr hangingPunct="0">
              <a:buClr>
                <a:schemeClr val="accent1"/>
              </a:buClr>
              <a:buSzPct val="75000"/>
              <a:buFont typeface="Wingdings" pitchFamily="2" charset="2"/>
              <a:buChar char="Ø"/>
            </a:pPr>
            <a:endParaRPr lang="de-DE" sz="1000" dirty="0" smtClean="0">
              <a:solidFill>
                <a:srgbClr val="696969"/>
              </a:solidFill>
            </a:endParaRPr>
          </a:p>
          <a:p>
            <a:pPr hangingPunct="0">
              <a:buClr>
                <a:schemeClr val="accent1"/>
              </a:buClr>
              <a:buSzPct val="75000"/>
              <a:buFont typeface="Wingdings" pitchFamily="2" charset="2"/>
              <a:buChar char="Ø"/>
            </a:pPr>
            <a:endParaRPr lang="de-DE" sz="1000" dirty="0" smtClean="0">
              <a:solidFill>
                <a:srgbClr val="696969"/>
              </a:solidFill>
            </a:endParaRPr>
          </a:p>
          <a:p>
            <a:pPr hangingPunct="0">
              <a:buClr>
                <a:schemeClr val="accent1"/>
              </a:buClr>
              <a:buSzPct val="75000"/>
              <a:buFont typeface="Wingdings" pitchFamily="2" charset="2"/>
              <a:buChar char="Ø"/>
            </a:pPr>
            <a:endParaRPr lang="de-DE" sz="1000" dirty="0" smtClean="0">
              <a:solidFill>
                <a:srgbClr val="696969"/>
              </a:solidFill>
            </a:endParaRPr>
          </a:p>
          <a:p>
            <a:pPr hangingPunct="0">
              <a:buClr>
                <a:schemeClr val="accent1"/>
              </a:buClr>
              <a:buSzPct val="75000"/>
              <a:buFont typeface="Wingdings" pitchFamily="2" charset="2"/>
              <a:buChar char="Ø"/>
            </a:pPr>
            <a:endParaRPr lang="de-DE" sz="1000" dirty="0" smtClean="0">
              <a:solidFill>
                <a:srgbClr val="696969"/>
              </a:solidFill>
            </a:endParaRPr>
          </a:p>
          <a:p>
            <a:pPr hangingPunct="0">
              <a:buClr>
                <a:schemeClr val="accent1"/>
              </a:buClr>
              <a:buSzPct val="75000"/>
              <a:buFont typeface="Wingdings" pitchFamily="2" charset="2"/>
              <a:buChar char="Ø"/>
            </a:pPr>
            <a:endParaRPr lang="de-DE" sz="1000" dirty="0" smtClean="0">
              <a:solidFill>
                <a:srgbClr val="696969"/>
              </a:solidFill>
            </a:endParaRPr>
          </a:p>
          <a:p>
            <a:pPr hangingPunct="0">
              <a:buClr>
                <a:schemeClr val="accent1"/>
              </a:buClr>
              <a:buSzPct val="75000"/>
              <a:buFont typeface="Wingdings" pitchFamily="2" charset="2"/>
              <a:buChar char="Ø"/>
            </a:pPr>
            <a:endParaRPr lang="de-DE" sz="1000" dirty="0" smtClean="0">
              <a:solidFill>
                <a:srgbClr val="696969"/>
              </a:solidFill>
            </a:endParaRPr>
          </a:p>
          <a:p>
            <a:pPr hangingPunct="0">
              <a:buClr>
                <a:schemeClr val="accent1"/>
              </a:buClr>
              <a:buSzPct val="75000"/>
              <a:buFont typeface="Wingdings" pitchFamily="2" charset="2"/>
              <a:buChar char="Ø"/>
            </a:pPr>
            <a:endParaRPr lang="de-DE" sz="1000" dirty="0" smtClean="0">
              <a:solidFill>
                <a:srgbClr val="696969"/>
              </a:solidFill>
            </a:endParaRPr>
          </a:p>
          <a:p>
            <a:pPr hangingPunct="0">
              <a:buClr>
                <a:schemeClr val="accent1"/>
              </a:buClr>
              <a:buSzPct val="75000"/>
              <a:buFont typeface="Wingdings" pitchFamily="2" charset="2"/>
              <a:buChar char="Ø"/>
            </a:pPr>
            <a:endParaRPr lang="de-DE" sz="1000" dirty="0" smtClean="0">
              <a:solidFill>
                <a:srgbClr val="696969"/>
              </a:solidFill>
            </a:endParaRPr>
          </a:p>
          <a:p>
            <a:pPr hangingPunct="0">
              <a:buClr>
                <a:schemeClr val="accent1"/>
              </a:buClr>
              <a:buSzPct val="75000"/>
              <a:buFont typeface="Wingdings" pitchFamily="2" charset="2"/>
              <a:buChar char="Ø"/>
            </a:pPr>
            <a:endParaRPr lang="de-DE" sz="1000" dirty="0" smtClean="0">
              <a:solidFill>
                <a:srgbClr val="696969"/>
              </a:solidFill>
            </a:endParaRPr>
          </a:p>
          <a:p>
            <a:pPr hangingPunct="0">
              <a:buClr>
                <a:schemeClr val="accent1"/>
              </a:buClr>
              <a:buSzPct val="75000"/>
              <a:buFont typeface="Wingdings" pitchFamily="2" charset="2"/>
              <a:buChar char="Ø"/>
            </a:pPr>
            <a:endParaRPr lang="de-DE" sz="1000" dirty="0" smtClean="0">
              <a:solidFill>
                <a:srgbClr val="696969"/>
              </a:solidFill>
            </a:endParaRPr>
          </a:p>
          <a:p>
            <a:pPr hangingPunct="0">
              <a:buClr>
                <a:schemeClr val="accent1"/>
              </a:buClr>
              <a:buSzPct val="75000"/>
              <a:buFont typeface="Wingdings" pitchFamily="2" charset="2"/>
              <a:buChar char="Ø"/>
            </a:pPr>
            <a:endParaRPr lang="de-DE" sz="1000" dirty="0" smtClean="0">
              <a:solidFill>
                <a:srgbClr val="696969"/>
              </a:solidFill>
            </a:endParaRPr>
          </a:p>
          <a:p>
            <a:pPr hangingPunct="0"/>
            <a:r>
              <a:rPr lang="de-DE" sz="1000" dirty="0" smtClean="0">
                <a:solidFill>
                  <a:srgbClr val="696969"/>
                </a:solidFill>
              </a:rPr>
              <a:t>					</a:t>
            </a:r>
          </a:p>
          <a:p>
            <a:pPr hangingPunct="0"/>
            <a:endParaRPr lang="de-DE" sz="1000" dirty="0" smtClean="0">
              <a:solidFill>
                <a:srgbClr val="696969"/>
              </a:solidFill>
              <a:latin typeface="+mn-lt"/>
            </a:endParaRPr>
          </a:p>
          <a:p>
            <a:pPr hangingPunct="0"/>
            <a:r>
              <a:rPr lang="de-DE" sz="1000" dirty="0" smtClean="0">
                <a:solidFill>
                  <a:srgbClr val="696969"/>
                </a:solidFill>
                <a:latin typeface="+mn-lt"/>
              </a:rPr>
              <a:t>	</a:t>
            </a:r>
          </a:p>
          <a:p>
            <a:pPr hangingPunct="0"/>
            <a:endParaRPr lang="de-DE" sz="1000" dirty="0" smtClean="0">
              <a:solidFill>
                <a:srgbClr val="696969"/>
              </a:solidFill>
              <a:latin typeface="+mn-lt"/>
            </a:endParaRPr>
          </a:p>
          <a:p>
            <a:pPr hangingPunct="0"/>
            <a:endParaRPr lang="de-DE" sz="1000" dirty="0" smtClean="0">
              <a:solidFill>
                <a:srgbClr val="696969"/>
              </a:solidFill>
              <a:latin typeface="+mn-lt"/>
            </a:endParaRPr>
          </a:p>
          <a:p>
            <a:pPr hangingPunct="0"/>
            <a:endParaRPr lang="de-DE" sz="1000" dirty="0" smtClean="0">
              <a:solidFill>
                <a:srgbClr val="696969"/>
              </a:solidFill>
              <a:latin typeface="+mn-lt"/>
            </a:endParaRPr>
          </a:p>
          <a:p>
            <a:pPr hangingPunct="0"/>
            <a:r>
              <a:rPr lang="de-DE" sz="1000" dirty="0" smtClean="0">
                <a:solidFill>
                  <a:srgbClr val="696969"/>
                </a:solidFill>
                <a:latin typeface="+mn-lt"/>
              </a:rPr>
              <a:t>					</a:t>
            </a:r>
          </a:p>
          <a:p>
            <a:pPr hangingPunct="0"/>
            <a:r>
              <a:rPr lang="de-DE" sz="900" dirty="0" smtClean="0">
                <a:solidFill>
                  <a:srgbClr val="696969"/>
                </a:solidFill>
                <a:latin typeface="+mn-lt"/>
              </a:rPr>
              <a:t>Quelle: The Kurdistan Review Jan.2014</a:t>
            </a:r>
          </a:p>
          <a:p>
            <a:pPr hangingPunct="0"/>
            <a:r>
              <a:rPr lang="en-US" dirty="0" smtClean="0">
                <a:solidFill>
                  <a:srgbClr val="696969"/>
                </a:solidFill>
              </a:rPr>
              <a:t> </a:t>
            </a:r>
            <a:endParaRPr lang="en-US" dirty="0">
              <a:solidFill>
                <a:srgbClr val="696969"/>
              </a:solidFill>
            </a:endParaRPr>
          </a:p>
        </p:txBody>
      </p:sp>
      <p:pic>
        <p:nvPicPr>
          <p:cNvPr id="13" name="Picture 4" descr="C:\Documents and Settings\Fkri\Desktop\BIP.bmp"/>
          <p:cNvPicPr>
            <a:picLocks noChangeAspect="1" noChangeArrowheads="1"/>
          </p:cNvPicPr>
          <p:nvPr/>
        </p:nvPicPr>
        <p:blipFill>
          <a:blip r:embed="rId3" cstate="print"/>
          <a:srcRect/>
          <a:stretch>
            <a:fillRect/>
          </a:stretch>
        </p:blipFill>
        <p:spPr bwMode="auto">
          <a:xfrm>
            <a:off x="2438400" y="2286000"/>
            <a:ext cx="3505200" cy="4474948"/>
          </a:xfrm>
          <a:prstGeom prst="rect">
            <a:avLst/>
          </a:prstGeom>
          <a:noFill/>
        </p:spPr>
      </p:pic>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a:spLocks noChangeArrowheads="1"/>
          </p:cNvSpPr>
          <p:nvPr/>
        </p:nvSpPr>
        <p:spPr bwMode="auto">
          <a:xfrm>
            <a:off x="8763000" y="228600"/>
            <a:ext cx="381000" cy="6683375"/>
          </a:xfrm>
          <a:prstGeom prst="rect">
            <a:avLst/>
          </a:prstGeom>
          <a:solidFill>
            <a:srgbClr val="669900"/>
          </a:solidFill>
          <a:ln w="9525">
            <a:noFill/>
            <a:miter lim="800000"/>
            <a:headEnd/>
            <a:tailEnd/>
          </a:ln>
        </p:spPr>
        <p:txBody>
          <a:bodyPr>
            <a:spAutoFit/>
          </a:bodyPr>
          <a:lstStyle/>
          <a:p>
            <a:r>
              <a:rPr lang="de-DE">
                <a:solidFill>
                  <a:srgbClr val="77933C"/>
                </a:solidFill>
                <a:latin typeface="Calibri" pitchFamily="34" charset="0"/>
              </a:rPr>
              <a:t>………………………………………………………………</a:t>
            </a:r>
          </a:p>
        </p:txBody>
      </p:sp>
      <p:pic>
        <p:nvPicPr>
          <p:cNvPr id="25604" name="Picture 2" descr="C:\Users\Berlin-02\Desktop\tender\logo"/>
          <p:cNvPicPr>
            <a:picLocks noChangeAspect="1" noChangeArrowheads="1"/>
          </p:cNvPicPr>
          <p:nvPr/>
        </p:nvPicPr>
        <p:blipFill>
          <a:blip r:embed="rId2" cstate="print"/>
          <a:srcRect/>
          <a:stretch>
            <a:fillRect/>
          </a:stretch>
        </p:blipFill>
        <p:spPr bwMode="auto">
          <a:xfrm>
            <a:off x="6019800" y="609600"/>
            <a:ext cx="2590800" cy="990600"/>
          </a:xfrm>
          <a:prstGeom prst="rect">
            <a:avLst/>
          </a:prstGeom>
          <a:noFill/>
          <a:ln w="9525">
            <a:noFill/>
            <a:miter lim="800000"/>
            <a:headEnd/>
            <a:tailEnd/>
          </a:ln>
        </p:spPr>
      </p:pic>
      <p:sp>
        <p:nvSpPr>
          <p:cNvPr id="25605" name="Text Box 5"/>
          <p:cNvSpPr txBox="1">
            <a:spLocks noChangeArrowheads="1"/>
          </p:cNvSpPr>
          <p:nvPr/>
        </p:nvSpPr>
        <p:spPr bwMode="auto">
          <a:xfrm>
            <a:off x="457200" y="228600"/>
            <a:ext cx="8305800" cy="366713"/>
          </a:xfrm>
          <a:prstGeom prst="rect">
            <a:avLst/>
          </a:prstGeom>
          <a:solidFill>
            <a:srgbClr val="669900"/>
          </a:solidFill>
          <a:ln w="9525">
            <a:noFill/>
            <a:miter lim="800000"/>
            <a:headEnd/>
            <a:tailEnd/>
          </a:ln>
          <a:effectLst/>
        </p:spPr>
        <p:txBody>
          <a:bodyPr>
            <a:spAutoFit/>
          </a:bodyPr>
          <a:lstStyle/>
          <a:p>
            <a:pPr>
              <a:spcBef>
                <a:spcPct val="50000"/>
              </a:spcBef>
            </a:pPr>
            <a:endParaRPr lang="de-DE">
              <a:solidFill>
                <a:schemeClr val="bg1"/>
              </a:solidFill>
              <a:effectLst>
                <a:outerShdw blurRad="38100" dist="38100" dir="2700000" algn="tl">
                  <a:srgbClr val="000000"/>
                </a:outerShdw>
              </a:effectLst>
            </a:endParaRPr>
          </a:p>
        </p:txBody>
      </p:sp>
      <p:sp>
        <p:nvSpPr>
          <p:cNvPr id="6" name="Text Box 2"/>
          <p:cNvSpPr txBox="1">
            <a:spLocks noChangeArrowheads="1"/>
          </p:cNvSpPr>
          <p:nvPr/>
        </p:nvSpPr>
        <p:spPr bwMode="auto">
          <a:xfrm>
            <a:off x="533400" y="152400"/>
            <a:ext cx="3042821" cy="492443"/>
          </a:xfrm>
          <a:prstGeom prst="rect">
            <a:avLst/>
          </a:prstGeom>
          <a:noFill/>
          <a:ln w="9525">
            <a:noFill/>
            <a:miter lim="800000"/>
            <a:headEnd/>
            <a:tailEnd/>
          </a:ln>
        </p:spPr>
        <p:txBody>
          <a:bodyPr wrap="none">
            <a:spAutoFit/>
          </a:bodyPr>
          <a:lstStyle/>
          <a:p>
            <a:pPr>
              <a:defRPr/>
            </a:pPr>
            <a:r>
              <a:rPr lang="de-DE" sz="2600" dirty="0" smtClean="0">
                <a:solidFill>
                  <a:schemeClr val="bg1"/>
                </a:solidFill>
                <a:latin typeface="Arial" pitchFamily="34" charset="0"/>
              </a:rPr>
              <a:t>2. Wirtschaftsdaten</a:t>
            </a:r>
            <a:endParaRPr lang="de-DE" sz="2600" dirty="0">
              <a:solidFill>
                <a:schemeClr val="bg1"/>
              </a:solidFill>
              <a:latin typeface="Arial" pitchFamily="34" charset="0"/>
            </a:endParaRPr>
          </a:p>
        </p:txBody>
      </p:sp>
      <p:sp>
        <p:nvSpPr>
          <p:cNvPr id="9" name="Rectangle 3"/>
          <p:cNvSpPr txBox="1">
            <a:spLocks noChangeArrowheads="1"/>
          </p:cNvSpPr>
          <p:nvPr/>
        </p:nvSpPr>
        <p:spPr>
          <a:xfrm>
            <a:off x="152400" y="533400"/>
            <a:ext cx="4876800" cy="5105400"/>
          </a:xfrm>
          <a:prstGeom prst="rect">
            <a:avLst/>
          </a:prstGeom>
        </p:spPr>
        <p:txBody>
          <a:bodyPr/>
          <a:lstStyle/>
          <a:p>
            <a:pPr marL="576263" marR="0" lvl="0" indent="-576263" algn="l" defTabSz="914400" rtl="0" eaLnBrk="1" fontAlgn="auto" latinLnBrk="0" hangingPunct="1">
              <a:lnSpc>
                <a:spcPct val="100000"/>
              </a:lnSpc>
              <a:spcBef>
                <a:spcPts val="2000"/>
              </a:spcBef>
              <a:spcAft>
                <a:spcPts val="0"/>
              </a:spcAft>
              <a:buClr>
                <a:srgbClr val="0C9C32"/>
              </a:buClr>
              <a:buSzPct val="75000"/>
              <a:buFont typeface="Wingdings" pitchFamily="2" charset="2"/>
              <a:buChar char="Ø"/>
              <a:tabLst/>
              <a:defRPr/>
            </a:pPr>
            <a:endParaRPr kumimoji="0" lang="de-DE" sz="1500" b="0" i="0" u="none" strike="noStrike" kern="1200" cap="none" spc="0" normalizeH="0" baseline="0" noProof="0" dirty="0" smtClean="0">
              <a:ln>
                <a:noFill/>
              </a:ln>
              <a:solidFill>
                <a:srgbClr val="696969"/>
              </a:solidFill>
              <a:effectLst/>
              <a:uLnTx/>
              <a:uFillTx/>
              <a:latin typeface="Arial" pitchFamily="34" charset="0"/>
              <a:cs typeface="Arial" pitchFamily="34" charset="0"/>
            </a:endParaRPr>
          </a:p>
          <a:p>
            <a:pPr marL="576263" marR="0" lvl="0" indent="-576263" algn="l" defTabSz="914400" rtl="0" eaLnBrk="1" fontAlgn="auto" latinLnBrk="0" hangingPunct="1">
              <a:lnSpc>
                <a:spcPct val="100000"/>
              </a:lnSpc>
              <a:spcBef>
                <a:spcPts val="2000"/>
              </a:spcBef>
              <a:spcAft>
                <a:spcPts val="0"/>
              </a:spcAft>
              <a:buClr>
                <a:srgbClr val="0C9C32"/>
              </a:buClr>
              <a:buSzPct val="75000"/>
              <a:buFont typeface="Wingdings" pitchFamily="2" charset="2"/>
              <a:buChar char="Ø"/>
              <a:tabLst/>
              <a:defRPr/>
            </a:pPr>
            <a:endParaRPr kumimoji="0" lang="de-DE" sz="1500" b="0" i="0" u="none" strike="noStrike" kern="1200" cap="none" spc="0" normalizeH="0" baseline="0" noProof="0" dirty="0" smtClean="0">
              <a:ln>
                <a:noFill/>
              </a:ln>
              <a:solidFill>
                <a:srgbClr val="696969"/>
              </a:solidFill>
              <a:effectLst/>
              <a:uLnTx/>
              <a:uFillTx/>
              <a:latin typeface="Arial" pitchFamily="34" charset="0"/>
              <a:cs typeface="Arial" pitchFamily="34" charset="0"/>
            </a:endParaRPr>
          </a:p>
          <a:p>
            <a:pPr marL="576263" marR="0" lvl="0" indent="-576263" algn="l" defTabSz="914400" rtl="0" eaLnBrk="1" fontAlgn="auto" latinLnBrk="0" hangingPunct="1">
              <a:lnSpc>
                <a:spcPct val="100000"/>
              </a:lnSpc>
              <a:spcBef>
                <a:spcPts val="2000"/>
              </a:spcBef>
              <a:spcAft>
                <a:spcPts val="0"/>
              </a:spcAft>
              <a:buClr>
                <a:srgbClr val="0C9C32"/>
              </a:buClr>
              <a:buSzPct val="75000"/>
              <a:buFont typeface="Wingdings" pitchFamily="2" charset="2"/>
              <a:buChar char="Ø"/>
              <a:tabLst/>
              <a:defRPr/>
            </a:pPr>
            <a:endParaRPr kumimoji="0" lang="de-DE" sz="1500" b="0" i="0" u="none" strike="noStrike" kern="1200" cap="none" spc="0" normalizeH="0" baseline="0" noProof="0" dirty="0" smtClean="0">
              <a:ln>
                <a:noFill/>
              </a:ln>
              <a:solidFill>
                <a:srgbClr val="696969"/>
              </a:solidFill>
              <a:effectLst/>
              <a:uLnTx/>
              <a:uFillTx/>
              <a:latin typeface="Arial" pitchFamily="34" charset="0"/>
              <a:cs typeface="Arial" pitchFamily="34" charset="0"/>
            </a:endParaRPr>
          </a:p>
          <a:p>
            <a:pPr marL="576263" marR="0" lvl="0" indent="-576263" algn="l" defTabSz="914400" rtl="0" eaLnBrk="1" fontAlgn="auto" latinLnBrk="0" hangingPunct="1">
              <a:lnSpc>
                <a:spcPct val="100000"/>
              </a:lnSpc>
              <a:spcBef>
                <a:spcPts val="2000"/>
              </a:spcBef>
              <a:spcAft>
                <a:spcPts val="0"/>
              </a:spcAft>
              <a:buClr>
                <a:srgbClr val="0C9C32"/>
              </a:buClr>
              <a:buSzPct val="75000"/>
              <a:buFont typeface="Wingdings" pitchFamily="2" charset="2"/>
              <a:buChar char="Ø"/>
              <a:tabLst/>
              <a:defRPr/>
            </a:pPr>
            <a:endParaRPr lang="de-DE" sz="1500" dirty="0" smtClean="0">
              <a:solidFill>
                <a:srgbClr val="696969"/>
              </a:solidFill>
              <a:latin typeface="Arial" pitchFamily="34" charset="0"/>
              <a:cs typeface="Arial" pitchFamily="34" charset="0"/>
            </a:endParaRPr>
          </a:p>
          <a:p>
            <a:pPr marL="576263" marR="0" lvl="0" indent="-576263" algn="l" defTabSz="914400" rtl="0" eaLnBrk="1" fontAlgn="auto" latinLnBrk="0" hangingPunct="1">
              <a:lnSpc>
                <a:spcPct val="100000"/>
              </a:lnSpc>
              <a:spcBef>
                <a:spcPts val="2000"/>
              </a:spcBef>
              <a:spcAft>
                <a:spcPts val="0"/>
              </a:spcAft>
              <a:buClr>
                <a:srgbClr val="0C9C32"/>
              </a:buClr>
              <a:buSzPct val="75000"/>
              <a:buFont typeface="Wingdings" pitchFamily="2" charset="2"/>
              <a:buChar char="Ø"/>
              <a:tabLst/>
              <a:defRPr/>
            </a:pPr>
            <a:endParaRPr kumimoji="0" lang="de-DE" sz="1500" b="0" i="0" u="none" strike="noStrike" kern="1200" cap="none" spc="0" normalizeH="0" baseline="0" noProof="0" dirty="0" smtClean="0">
              <a:ln>
                <a:noFill/>
              </a:ln>
              <a:solidFill>
                <a:srgbClr val="696969"/>
              </a:solidFill>
              <a:effectLst/>
              <a:uLnTx/>
              <a:uFillTx/>
              <a:latin typeface="Arial" pitchFamily="34" charset="0"/>
              <a:cs typeface="Arial" pitchFamily="34" charset="0"/>
            </a:endParaRPr>
          </a:p>
          <a:p>
            <a:pPr marL="576263" marR="0" lvl="0" indent="-576263" algn="l" defTabSz="914400" rtl="0" eaLnBrk="1" fontAlgn="auto" latinLnBrk="0" hangingPunct="1">
              <a:lnSpc>
                <a:spcPct val="100000"/>
              </a:lnSpc>
              <a:spcBef>
                <a:spcPts val="2000"/>
              </a:spcBef>
              <a:spcAft>
                <a:spcPts val="0"/>
              </a:spcAft>
              <a:buClr>
                <a:srgbClr val="0C9C32"/>
              </a:buClr>
              <a:buSzPct val="75000"/>
              <a:buFont typeface="Wingdings" pitchFamily="2" charset="2"/>
              <a:buChar char="Ø"/>
              <a:tabLst/>
              <a:defRPr/>
            </a:pPr>
            <a:endParaRPr lang="de-DE" sz="1500" dirty="0" smtClean="0">
              <a:solidFill>
                <a:srgbClr val="696969"/>
              </a:solidFill>
              <a:latin typeface="Arial" pitchFamily="34" charset="0"/>
              <a:cs typeface="Arial" pitchFamily="34" charset="0"/>
            </a:endParaRPr>
          </a:p>
          <a:p>
            <a:pPr marL="576263" marR="0" lvl="0" indent="-576263" algn="l" defTabSz="914400" rtl="0" eaLnBrk="1" fontAlgn="auto" latinLnBrk="0" hangingPunct="1">
              <a:lnSpc>
                <a:spcPct val="100000"/>
              </a:lnSpc>
              <a:spcBef>
                <a:spcPts val="2000"/>
              </a:spcBef>
              <a:spcAft>
                <a:spcPts val="0"/>
              </a:spcAft>
              <a:buClr>
                <a:srgbClr val="0C9C32"/>
              </a:buClr>
              <a:buSzPct val="75000"/>
              <a:buFont typeface="Wingdings" pitchFamily="2" charset="2"/>
              <a:buChar char="Ø"/>
              <a:tabLst/>
              <a:defRPr/>
            </a:pPr>
            <a:endParaRPr kumimoji="0" lang="de-DE" sz="1500" b="0" i="0" u="none" strike="noStrike" kern="1200" cap="none" spc="0" normalizeH="0" baseline="0" noProof="0" dirty="0" smtClean="0">
              <a:ln>
                <a:noFill/>
              </a:ln>
              <a:solidFill>
                <a:srgbClr val="696969"/>
              </a:solidFill>
              <a:effectLst/>
              <a:uLnTx/>
              <a:uFillTx/>
              <a:latin typeface="Arial" pitchFamily="34" charset="0"/>
              <a:cs typeface="Arial" pitchFamily="34" charset="0"/>
            </a:endParaRPr>
          </a:p>
          <a:p>
            <a:pPr marL="576263" marR="0" lvl="0" indent="-576263" algn="l" defTabSz="914400" rtl="0" eaLnBrk="1" fontAlgn="auto" latinLnBrk="0" hangingPunct="1">
              <a:lnSpc>
                <a:spcPct val="100000"/>
              </a:lnSpc>
              <a:spcBef>
                <a:spcPts val="2000"/>
              </a:spcBef>
              <a:spcAft>
                <a:spcPts val="0"/>
              </a:spcAft>
              <a:buClr>
                <a:srgbClr val="0C9C32"/>
              </a:buClr>
              <a:buSzPct val="75000"/>
              <a:buFont typeface="Wingdings" pitchFamily="2" charset="2"/>
              <a:buChar char="Ø"/>
              <a:tabLst/>
              <a:defRPr/>
            </a:pPr>
            <a:endParaRPr lang="de-DE" sz="1500" dirty="0" smtClean="0">
              <a:solidFill>
                <a:srgbClr val="696969"/>
              </a:solidFill>
              <a:latin typeface="Arial" pitchFamily="34" charset="0"/>
              <a:cs typeface="Arial" pitchFamily="34" charset="0"/>
            </a:endParaRPr>
          </a:p>
          <a:p>
            <a:pPr marL="576263" marR="0" lvl="0" indent="-576263" algn="l" defTabSz="914400" rtl="0" eaLnBrk="1" fontAlgn="auto" latinLnBrk="0" hangingPunct="1">
              <a:lnSpc>
                <a:spcPct val="100000"/>
              </a:lnSpc>
              <a:spcBef>
                <a:spcPts val="2000"/>
              </a:spcBef>
              <a:spcAft>
                <a:spcPts val="0"/>
              </a:spcAft>
              <a:buClr>
                <a:srgbClr val="0C9C32"/>
              </a:buClr>
              <a:buSzPct val="75000"/>
              <a:buFont typeface="Wingdings" pitchFamily="2" charset="2"/>
              <a:buChar char="Ø"/>
              <a:tabLst/>
              <a:defRPr/>
            </a:pPr>
            <a:endParaRPr kumimoji="0" lang="de-DE" sz="1500" b="0" i="0" u="none" strike="noStrike" kern="1200" cap="none" spc="0" normalizeH="0" baseline="0" noProof="0" dirty="0" smtClean="0">
              <a:ln>
                <a:noFill/>
              </a:ln>
              <a:solidFill>
                <a:srgbClr val="696969"/>
              </a:solidFill>
              <a:effectLst/>
              <a:uLnTx/>
              <a:uFillTx/>
              <a:latin typeface="Arial" pitchFamily="34" charset="0"/>
              <a:cs typeface="Arial" pitchFamily="34" charset="0"/>
            </a:endParaRPr>
          </a:p>
          <a:p>
            <a:pPr marL="576263" marR="0" lvl="0" indent="-576263" algn="l" defTabSz="914400" rtl="0" eaLnBrk="1" fontAlgn="auto" latinLnBrk="0" hangingPunct="1">
              <a:lnSpc>
                <a:spcPct val="100000"/>
              </a:lnSpc>
              <a:spcBef>
                <a:spcPts val="2000"/>
              </a:spcBef>
              <a:spcAft>
                <a:spcPts val="0"/>
              </a:spcAft>
              <a:buClr>
                <a:srgbClr val="0C9C32"/>
              </a:buClr>
              <a:buSzPct val="75000"/>
              <a:buFont typeface="Wingdings" pitchFamily="2" charset="2"/>
              <a:buChar char="Ø"/>
              <a:tabLst/>
              <a:defRPr/>
            </a:pPr>
            <a:endParaRPr lang="de-DE" sz="1500" dirty="0" smtClean="0">
              <a:solidFill>
                <a:srgbClr val="696969"/>
              </a:solidFill>
              <a:latin typeface="Arial" pitchFamily="34" charset="0"/>
              <a:cs typeface="Arial" pitchFamily="34" charset="0"/>
            </a:endParaRPr>
          </a:p>
          <a:p>
            <a:pPr marL="576263" marR="0" lvl="0" indent="-576263" algn="l" defTabSz="914400" rtl="0" eaLnBrk="1" fontAlgn="auto" latinLnBrk="0" hangingPunct="1">
              <a:lnSpc>
                <a:spcPct val="100000"/>
              </a:lnSpc>
              <a:spcBef>
                <a:spcPts val="2000"/>
              </a:spcBef>
              <a:spcAft>
                <a:spcPts val="0"/>
              </a:spcAft>
              <a:buClr>
                <a:srgbClr val="0C9C32"/>
              </a:buClr>
              <a:buSzPct val="75000"/>
              <a:buFont typeface="Wingdings" pitchFamily="2" charset="2"/>
              <a:buChar char="Ø"/>
              <a:tabLst/>
              <a:defRPr/>
            </a:pPr>
            <a:endParaRPr kumimoji="0" lang="de-DE" sz="1500" b="0" i="0" u="none" strike="noStrike" kern="1200" cap="none" spc="0" normalizeH="0" baseline="0" noProof="0" dirty="0" smtClean="0">
              <a:ln>
                <a:noFill/>
              </a:ln>
              <a:solidFill>
                <a:srgbClr val="696969"/>
              </a:solidFill>
              <a:effectLst/>
              <a:uLnTx/>
              <a:uFillTx/>
              <a:latin typeface="Arial" pitchFamily="34" charset="0"/>
              <a:cs typeface="Arial" pitchFamily="34" charset="0"/>
            </a:endParaRPr>
          </a:p>
          <a:p>
            <a:pPr marL="91440" lvl="0" indent="-576263" fontAlgn="auto">
              <a:spcBef>
                <a:spcPts val="100"/>
              </a:spcBef>
              <a:spcAft>
                <a:spcPts val="0"/>
              </a:spcAft>
              <a:defRPr/>
            </a:pPr>
            <a:endParaRPr lang="en-US" sz="800" i="1" dirty="0" smtClean="0">
              <a:solidFill>
                <a:srgbClr val="696969"/>
              </a:solidFill>
              <a:latin typeface="Arial" pitchFamily="34" charset="0"/>
              <a:cs typeface="Arial" pitchFamily="34" charset="0"/>
            </a:endParaRPr>
          </a:p>
          <a:p>
            <a:pPr marL="91440" lvl="0" indent="-576263" fontAlgn="auto">
              <a:spcBef>
                <a:spcPts val="100"/>
              </a:spcBef>
              <a:spcAft>
                <a:spcPts val="0"/>
              </a:spcAft>
              <a:defRPr/>
            </a:pPr>
            <a:endParaRPr lang="en-US" sz="800" i="1" dirty="0" smtClean="0">
              <a:solidFill>
                <a:srgbClr val="696969"/>
              </a:solidFill>
              <a:latin typeface="Arial" pitchFamily="34" charset="0"/>
              <a:cs typeface="Arial" pitchFamily="34" charset="0"/>
            </a:endParaRPr>
          </a:p>
          <a:p>
            <a:pPr marL="91440" lvl="0" indent="-576263" fontAlgn="auto">
              <a:spcBef>
                <a:spcPts val="100"/>
              </a:spcBef>
              <a:spcAft>
                <a:spcPts val="0"/>
              </a:spcAft>
              <a:defRPr/>
            </a:pPr>
            <a:endParaRPr lang="en-US" sz="800" i="1" dirty="0" smtClean="0">
              <a:solidFill>
                <a:srgbClr val="696969"/>
              </a:solidFill>
              <a:latin typeface="Arial" pitchFamily="34" charset="0"/>
              <a:cs typeface="Arial" pitchFamily="34" charset="0"/>
            </a:endParaRPr>
          </a:p>
          <a:p>
            <a:pPr marL="91440" lvl="0" indent="-576263" fontAlgn="auto">
              <a:spcBef>
                <a:spcPts val="100"/>
              </a:spcBef>
              <a:spcAft>
                <a:spcPts val="0"/>
              </a:spcAft>
              <a:defRPr/>
            </a:pPr>
            <a:endParaRPr lang="en-US" sz="800" i="1" dirty="0" smtClean="0">
              <a:solidFill>
                <a:srgbClr val="696969"/>
              </a:solidFill>
              <a:latin typeface="Arial" pitchFamily="34" charset="0"/>
              <a:cs typeface="Arial" pitchFamily="34" charset="0"/>
            </a:endParaRPr>
          </a:p>
          <a:p>
            <a:pPr marL="91440" lvl="0" indent="-576263" fontAlgn="auto">
              <a:spcBef>
                <a:spcPts val="100"/>
              </a:spcBef>
              <a:spcAft>
                <a:spcPts val="0"/>
              </a:spcAft>
              <a:defRPr/>
            </a:pPr>
            <a:endParaRPr lang="en-US" sz="800" i="1" dirty="0" smtClean="0">
              <a:solidFill>
                <a:srgbClr val="696969"/>
              </a:solidFill>
              <a:latin typeface="Arial" pitchFamily="34" charset="0"/>
              <a:cs typeface="Arial" pitchFamily="34" charset="0"/>
            </a:endParaRPr>
          </a:p>
          <a:p>
            <a:pPr marL="91440" lvl="0" indent="-576263" fontAlgn="auto">
              <a:spcBef>
                <a:spcPts val="100"/>
              </a:spcBef>
              <a:spcAft>
                <a:spcPts val="0"/>
              </a:spcAft>
              <a:defRPr/>
            </a:pPr>
            <a:r>
              <a:rPr lang="en-US" sz="800" i="1" dirty="0" smtClean="0">
                <a:solidFill>
                  <a:srgbClr val="696969"/>
                </a:solidFill>
                <a:latin typeface="Arial" pitchFamily="34" charset="0"/>
                <a:cs typeface="Arial" pitchFamily="34" charset="0"/>
              </a:rPr>
              <a:t>Source: </a:t>
            </a:r>
            <a:r>
              <a:rPr lang="de-DE" sz="800" i="1" dirty="0" smtClean="0">
                <a:solidFill>
                  <a:srgbClr val="696969"/>
                </a:solidFill>
                <a:latin typeface="Arial" pitchFamily="34" charset="0"/>
                <a:cs typeface="Arial" pitchFamily="34" charset="0"/>
                <a:hlinkClick r:id="rId3"/>
              </a:rPr>
              <a:t>www.Wp-irak.de</a:t>
            </a:r>
            <a:r>
              <a:rPr lang="de-DE" sz="800" i="1" dirty="0" smtClean="0">
                <a:solidFill>
                  <a:srgbClr val="696969"/>
                </a:solidFill>
                <a:latin typeface="Arial" pitchFamily="34" charset="0"/>
                <a:cs typeface="Arial" pitchFamily="34" charset="0"/>
              </a:rPr>
              <a:t>  	</a:t>
            </a:r>
          </a:p>
        </p:txBody>
      </p:sp>
      <p:pic>
        <p:nvPicPr>
          <p:cNvPr id="12" name="Picture 3"/>
          <p:cNvPicPr>
            <a:picLocks noChangeAspect="1" noChangeArrowheads="1"/>
          </p:cNvPicPr>
          <p:nvPr/>
        </p:nvPicPr>
        <p:blipFill>
          <a:blip r:embed="rId4" cstate="print"/>
          <a:srcRect/>
          <a:stretch>
            <a:fillRect/>
          </a:stretch>
        </p:blipFill>
        <p:spPr bwMode="auto">
          <a:xfrm>
            <a:off x="381000" y="1752600"/>
            <a:ext cx="8039959" cy="4495800"/>
          </a:xfrm>
          <a:prstGeom prst="rect">
            <a:avLst/>
          </a:prstGeom>
          <a:noFill/>
          <a:ln w="9525">
            <a:noFill/>
            <a:miter lim="800000"/>
            <a:headEnd/>
            <a:tailEnd/>
          </a:ln>
        </p:spPr>
      </p:pic>
      <p:sp>
        <p:nvSpPr>
          <p:cNvPr id="8" name="Title 7"/>
          <p:cNvSpPr>
            <a:spLocks noGrp="1"/>
          </p:cNvSpPr>
          <p:nvPr>
            <p:ph type="title"/>
          </p:nvPr>
        </p:nvSpPr>
        <p:spPr>
          <a:xfrm>
            <a:off x="304800" y="990600"/>
            <a:ext cx="8229600" cy="914400"/>
          </a:xfrm>
        </p:spPr>
        <p:txBody>
          <a:bodyPr/>
          <a:lstStyle/>
          <a:p>
            <a:pPr algn="l"/>
            <a:r>
              <a:rPr lang="de-DE" sz="2800" dirty="0" smtClean="0"/>
              <a:t> </a:t>
            </a:r>
            <a:r>
              <a:rPr lang="de-DE" sz="2400" u="sng" dirty="0" smtClean="0"/>
              <a:t>Wirtschaftsbeziehungen mit Irak</a:t>
            </a:r>
            <a:endParaRPr lang="en-US" sz="2400" u="sng"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a:spLocks noChangeArrowheads="1"/>
          </p:cNvSpPr>
          <p:nvPr/>
        </p:nvSpPr>
        <p:spPr bwMode="auto">
          <a:xfrm>
            <a:off x="8763000" y="228600"/>
            <a:ext cx="381000" cy="6683375"/>
          </a:xfrm>
          <a:prstGeom prst="rect">
            <a:avLst/>
          </a:prstGeom>
          <a:solidFill>
            <a:srgbClr val="669900"/>
          </a:solidFill>
          <a:ln w="9525">
            <a:noFill/>
            <a:miter lim="800000"/>
            <a:headEnd/>
            <a:tailEnd/>
          </a:ln>
        </p:spPr>
        <p:txBody>
          <a:bodyPr>
            <a:spAutoFit/>
          </a:bodyPr>
          <a:lstStyle/>
          <a:p>
            <a:r>
              <a:rPr lang="de-DE" dirty="0">
                <a:solidFill>
                  <a:srgbClr val="77933C"/>
                </a:solidFill>
                <a:latin typeface="Calibri" pitchFamily="34" charset="0"/>
              </a:rPr>
              <a:t>………………………………………………………………</a:t>
            </a:r>
          </a:p>
        </p:txBody>
      </p:sp>
      <p:pic>
        <p:nvPicPr>
          <p:cNvPr id="25604" name="Picture 2" descr="C:\Users\Berlin-02\Desktop\tender\logo"/>
          <p:cNvPicPr>
            <a:picLocks noChangeAspect="1" noChangeArrowheads="1"/>
          </p:cNvPicPr>
          <p:nvPr/>
        </p:nvPicPr>
        <p:blipFill>
          <a:blip r:embed="rId2" cstate="print"/>
          <a:srcRect/>
          <a:stretch>
            <a:fillRect/>
          </a:stretch>
        </p:blipFill>
        <p:spPr bwMode="auto">
          <a:xfrm>
            <a:off x="6019800" y="609600"/>
            <a:ext cx="2590800" cy="990600"/>
          </a:xfrm>
          <a:prstGeom prst="rect">
            <a:avLst/>
          </a:prstGeom>
          <a:noFill/>
          <a:ln w="9525">
            <a:noFill/>
            <a:miter lim="800000"/>
            <a:headEnd/>
            <a:tailEnd/>
          </a:ln>
        </p:spPr>
      </p:pic>
      <p:sp>
        <p:nvSpPr>
          <p:cNvPr id="25605" name="Text Box 5"/>
          <p:cNvSpPr txBox="1">
            <a:spLocks noChangeArrowheads="1"/>
          </p:cNvSpPr>
          <p:nvPr/>
        </p:nvSpPr>
        <p:spPr bwMode="auto">
          <a:xfrm>
            <a:off x="457200" y="228600"/>
            <a:ext cx="8305800" cy="366713"/>
          </a:xfrm>
          <a:prstGeom prst="rect">
            <a:avLst/>
          </a:prstGeom>
          <a:solidFill>
            <a:srgbClr val="669900"/>
          </a:solidFill>
          <a:ln w="9525">
            <a:noFill/>
            <a:miter lim="800000"/>
            <a:headEnd/>
            <a:tailEnd/>
          </a:ln>
          <a:effectLst/>
        </p:spPr>
        <p:txBody>
          <a:bodyPr>
            <a:spAutoFit/>
          </a:bodyPr>
          <a:lstStyle/>
          <a:p>
            <a:pPr>
              <a:spcBef>
                <a:spcPct val="50000"/>
              </a:spcBef>
            </a:pPr>
            <a:endParaRPr lang="de-DE">
              <a:solidFill>
                <a:schemeClr val="bg1"/>
              </a:solidFill>
              <a:effectLst>
                <a:outerShdw blurRad="38100" dist="38100" dir="2700000" algn="tl">
                  <a:srgbClr val="000000"/>
                </a:outerShdw>
              </a:effectLst>
            </a:endParaRPr>
          </a:p>
        </p:txBody>
      </p:sp>
      <p:sp>
        <p:nvSpPr>
          <p:cNvPr id="6" name="Text Box 2"/>
          <p:cNvSpPr txBox="1">
            <a:spLocks noChangeArrowheads="1"/>
          </p:cNvSpPr>
          <p:nvPr/>
        </p:nvSpPr>
        <p:spPr bwMode="auto">
          <a:xfrm>
            <a:off x="533400" y="152400"/>
            <a:ext cx="2962671" cy="492443"/>
          </a:xfrm>
          <a:prstGeom prst="rect">
            <a:avLst/>
          </a:prstGeom>
          <a:noFill/>
          <a:ln w="9525">
            <a:noFill/>
            <a:miter lim="800000"/>
            <a:headEnd/>
            <a:tailEnd/>
          </a:ln>
        </p:spPr>
        <p:txBody>
          <a:bodyPr wrap="square">
            <a:spAutoFit/>
          </a:bodyPr>
          <a:lstStyle/>
          <a:p>
            <a:pPr>
              <a:defRPr/>
            </a:pPr>
            <a:r>
              <a:rPr lang="de-DE" sz="2600" dirty="0" smtClean="0">
                <a:solidFill>
                  <a:schemeClr val="bg1"/>
                </a:solidFill>
                <a:latin typeface="Arial" pitchFamily="34" charset="0"/>
              </a:rPr>
              <a:t>2.1 </a:t>
            </a:r>
            <a:r>
              <a:rPr lang="de-DE" sz="2600" dirty="0">
                <a:solidFill>
                  <a:schemeClr val="bg1"/>
                </a:solidFill>
                <a:latin typeface="Arial" pitchFamily="34" charset="0"/>
              </a:rPr>
              <a:t>Erdöl, Erdgas</a:t>
            </a:r>
          </a:p>
        </p:txBody>
      </p:sp>
      <p:sp>
        <p:nvSpPr>
          <p:cNvPr id="8" name="Text Box 3"/>
          <p:cNvSpPr txBox="1">
            <a:spLocks noChangeArrowheads="1"/>
          </p:cNvSpPr>
          <p:nvPr/>
        </p:nvSpPr>
        <p:spPr bwMode="auto">
          <a:xfrm>
            <a:off x="304800" y="1752600"/>
            <a:ext cx="5562600" cy="3804118"/>
          </a:xfrm>
          <a:prstGeom prst="rect">
            <a:avLst/>
          </a:prstGeom>
          <a:noFill/>
          <a:ln w="9525">
            <a:noFill/>
            <a:miter lim="800000"/>
            <a:headEnd/>
            <a:tailEnd/>
          </a:ln>
        </p:spPr>
        <p:txBody>
          <a:bodyPr wrap="square">
            <a:spAutoFit/>
          </a:bodyPr>
          <a:lstStyle/>
          <a:p>
            <a:pPr marL="457200" indent="-457200">
              <a:spcAft>
                <a:spcPct val="60000"/>
              </a:spcAft>
              <a:buClr>
                <a:srgbClr val="6DBF8A"/>
              </a:buClr>
              <a:buFontTx/>
              <a:buBlip>
                <a:blip r:embed="rId3"/>
              </a:buBlip>
            </a:pPr>
            <a:r>
              <a:rPr lang="de-DE" dirty="0" smtClean="0">
                <a:solidFill>
                  <a:srgbClr val="5F5F5F"/>
                </a:solidFill>
              </a:rPr>
              <a:t>40 Unternehmen sind derzeit an der Öl und Gasförderung in der Region beteiligt</a:t>
            </a:r>
            <a:endParaRPr lang="de-DE" dirty="0" smtClean="0">
              <a:solidFill>
                <a:srgbClr val="5F5F5F"/>
              </a:solidFill>
              <a:latin typeface="Arial" pitchFamily="34" charset="0"/>
            </a:endParaRPr>
          </a:p>
          <a:p>
            <a:pPr marL="457200" indent="-457200">
              <a:spcAft>
                <a:spcPct val="60000"/>
              </a:spcAft>
              <a:buClr>
                <a:srgbClr val="6DBF8A"/>
              </a:buClr>
              <a:buFontTx/>
              <a:buBlip>
                <a:blip r:embed="rId3"/>
              </a:buBlip>
            </a:pPr>
            <a:r>
              <a:rPr lang="de-DE" dirty="0" smtClean="0">
                <a:solidFill>
                  <a:srgbClr val="5F5F5F"/>
                </a:solidFill>
              </a:rPr>
              <a:t>50 Öl –und Gaskonzessionen sind erteilt</a:t>
            </a:r>
          </a:p>
          <a:p>
            <a:pPr marL="457200" indent="-457200">
              <a:spcAft>
                <a:spcPct val="60000"/>
              </a:spcAft>
              <a:buClr>
                <a:srgbClr val="6DBF8A"/>
              </a:buClr>
              <a:buBlip>
                <a:blip r:embed="rId3"/>
              </a:buBlip>
            </a:pPr>
            <a:r>
              <a:rPr lang="de-DE" dirty="0" smtClean="0">
                <a:solidFill>
                  <a:srgbClr val="5F5F5F"/>
                </a:solidFill>
              </a:rPr>
              <a:t>Geschätzte 10 Milliarden - 45 Milliarden Barrels an Ölreserven</a:t>
            </a:r>
          </a:p>
          <a:p>
            <a:pPr marL="457200" indent="-457200">
              <a:spcAft>
                <a:spcPct val="60000"/>
              </a:spcAft>
              <a:buClr>
                <a:srgbClr val="6DBF8A"/>
              </a:buClr>
              <a:buBlip>
                <a:blip r:embed="rId3"/>
              </a:buBlip>
            </a:pPr>
            <a:r>
              <a:rPr lang="de-DE" dirty="0" smtClean="0">
                <a:solidFill>
                  <a:srgbClr val="5F5F5F"/>
                </a:solidFill>
              </a:rPr>
              <a:t>100-200 TCF Gasfelder -Zwei Hauptgasfelder schätzungsweise 11.7 (TcF) und 82 (TcF) in der ganzen Kurdischen Region ( 1 TcF = 27 bln m³)</a:t>
            </a:r>
          </a:p>
          <a:p>
            <a:pPr marL="457200" indent="-457200">
              <a:spcAft>
                <a:spcPct val="60000"/>
              </a:spcAft>
              <a:buClr>
                <a:srgbClr val="6DBF8A"/>
              </a:buClr>
              <a:buFontTx/>
              <a:buBlip>
                <a:blip r:embed="rId3"/>
              </a:buBlip>
            </a:pPr>
            <a:r>
              <a:rPr lang="de-DE" dirty="0" smtClean="0">
                <a:solidFill>
                  <a:srgbClr val="5F5F5F"/>
                </a:solidFill>
              </a:rPr>
              <a:t>Öl- und Gasgesellschaften haben einen vertrag für die Verteilung der Produktion unterzeichnet, erfordern bestimmte Bau-Infrastrukturen</a:t>
            </a:r>
          </a:p>
        </p:txBody>
      </p:sp>
      <p:pic>
        <p:nvPicPr>
          <p:cNvPr id="3075" name="Picture 3" descr="C:\Documents and Settings\ddwie1\Desktop\61124400-oil-drilling.jpg"/>
          <p:cNvPicPr>
            <a:picLocks noChangeAspect="1" noChangeArrowheads="1"/>
          </p:cNvPicPr>
          <p:nvPr/>
        </p:nvPicPr>
        <p:blipFill>
          <a:blip r:embed="rId4" cstate="print"/>
          <a:srcRect/>
          <a:stretch>
            <a:fillRect/>
          </a:stretch>
        </p:blipFill>
        <p:spPr bwMode="auto">
          <a:xfrm>
            <a:off x="5943600" y="3048000"/>
            <a:ext cx="2497426" cy="3038899"/>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a:spLocks noChangeArrowheads="1"/>
          </p:cNvSpPr>
          <p:nvPr/>
        </p:nvSpPr>
        <p:spPr bwMode="auto">
          <a:xfrm>
            <a:off x="8763000" y="228600"/>
            <a:ext cx="381000" cy="6683375"/>
          </a:xfrm>
          <a:prstGeom prst="rect">
            <a:avLst/>
          </a:prstGeom>
          <a:solidFill>
            <a:srgbClr val="669900"/>
          </a:solidFill>
          <a:ln w="9525">
            <a:noFill/>
            <a:miter lim="800000"/>
            <a:headEnd/>
            <a:tailEnd/>
          </a:ln>
        </p:spPr>
        <p:txBody>
          <a:bodyPr>
            <a:spAutoFit/>
          </a:bodyPr>
          <a:lstStyle/>
          <a:p>
            <a:r>
              <a:rPr lang="de-DE">
                <a:solidFill>
                  <a:srgbClr val="77933C"/>
                </a:solidFill>
                <a:latin typeface="Calibri" pitchFamily="34" charset="0"/>
              </a:rPr>
              <a:t>………………………………………………………………</a:t>
            </a:r>
          </a:p>
        </p:txBody>
      </p:sp>
      <p:pic>
        <p:nvPicPr>
          <p:cNvPr id="25604" name="Picture 2" descr="C:\Users\Berlin-02\Desktop\tender\logo"/>
          <p:cNvPicPr>
            <a:picLocks noChangeAspect="1" noChangeArrowheads="1"/>
          </p:cNvPicPr>
          <p:nvPr/>
        </p:nvPicPr>
        <p:blipFill>
          <a:blip r:embed="rId2" cstate="print"/>
          <a:srcRect/>
          <a:stretch>
            <a:fillRect/>
          </a:stretch>
        </p:blipFill>
        <p:spPr bwMode="auto">
          <a:xfrm>
            <a:off x="6019800" y="609600"/>
            <a:ext cx="2590800" cy="990600"/>
          </a:xfrm>
          <a:prstGeom prst="rect">
            <a:avLst/>
          </a:prstGeom>
          <a:noFill/>
          <a:ln w="9525">
            <a:noFill/>
            <a:miter lim="800000"/>
            <a:headEnd/>
            <a:tailEnd/>
          </a:ln>
        </p:spPr>
      </p:pic>
      <p:sp>
        <p:nvSpPr>
          <p:cNvPr id="25605" name="Text Box 5"/>
          <p:cNvSpPr txBox="1">
            <a:spLocks noChangeArrowheads="1"/>
          </p:cNvSpPr>
          <p:nvPr/>
        </p:nvSpPr>
        <p:spPr bwMode="auto">
          <a:xfrm>
            <a:off x="457200" y="228600"/>
            <a:ext cx="8305800" cy="366713"/>
          </a:xfrm>
          <a:prstGeom prst="rect">
            <a:avLst/>
          </a:prstGeom>
          <a:solidFill>
            <a:srgbClr val="669900"/>
          </a:solidFill>
          <a:ln w="9525">
            <a:noFill/>
            <a:miter lim="800000"/>
            <a:headEnd/>
            <a:tailEnd/>
          </a:ln>
          <a:effectLst/>
        </p:spPr>
        <p:txBody>
          <a:bodyPr>
            <a:spAutoFit/>
          </a:bodyPr>
          <a:lstStyle/>
          <a:p>
            <a:pPr>
              <a:spcBef>
                <a:spcPct val="50000"/>
              </a:spcBef>
            </a:pPr>
            <a:endParaRPr lang="de-DE">
              <a:solidFill>
                <a:schemeClr val="bg1"/>
              </a:solidFill>
              <a:effectLst>
                <a:outerShdw blurRad="38100" dist="38100" dir="2700000" algn="tl">
                  <a:srgbClr val="000000"/>
                </a:outerShdw>
              </a:effectLst>
            </a:endParaRPr>
          </a:p>
        </p:txBody>
      </p:sp>
      <p:sp>
        <p:nvSpPr>
          <p:cNvPr id="6" name="Text Box 2"/>
          <p:cNvSpPr txBox="1">
            <a:spLocks noChangeArrowheads="1"/>
          </p:cNvSpPr>
          <p:nvPr/>
        </p:nvSpPr>
        <p:spPr bwMode="auto">
          <a:xfrm>
            <a:off x="533400" y="152400"/>
            <a:ext cx="6629400" cy="492443"/>
          </a:xfrm>
          <a:prstGeom prst="rect">
            <a:avLst/>
          </a:prstGeom>
          <a:noFill/>
          <a:ln w="9525">
            <a:noFill/>
            <a:miter lim="800000"/>
            <a:headEnd/>
            <a:tailEnd/>
          </a:ln>
        </p:spPr>
        <p:txBody>
          <a:bodyPr wrap="square">
            <a:spAutoFit/>
          </a:bodyPr>
          <a:lstStyle/>
          <a:p>
            <a:pPr>
              <a:defRPr/>
            </a:pPr>
            <a:r>
              <a:rPr lang="de-DE" sz="2600" dirty="0" smtClean="0">
                <a:solidFill>
                  <a:schemeClr val="bg1"/>
                </a:solidFill>
                <a:latin typeface="Arial" pitchFamily="34" charset="0"/>
              </a:rPr>
              <a:t>2.2 Schwerpunktindustrien, Import, Export</a:t>
            </a:r>
          </a:p>
        </p:txBody>
      </p:sp>
      <p:sp>
        <p:nvSpPr>
          <p:cNvPr id="7" name="Rectangle 5"/>
          <p:cNvSpPr txBox="1">
            <a:spLocks noChangeArrowheads="1"/>
          </p:cNvSpPr>
          <p:nvPr/>
        </p:nvSpPr>
        <p:spPr>
          <a:xfrm>
            <a:off x="467544" y="1916832"/>
            <a:ext cx="7618040" cy="4032448"/>
          </a:xfrm>
          <a:prstGeom prst="rect">
            <a:avLst/>
          </a:prstGeom>
        </p:spPr>
        <p:txBody>
          <a:bodyPr/>
          <a:lstStyle/>
          <a:p>
            <a:pPr marL="342900" lvl="0" indent="-342900">
              <a:spcAft>
                <a:spcPct val="60000"/>
              </a:spcAft>
              <a:buClr>
                <a:srgbClr val="6DBF8A"/>
              </a:buClr>
              <a:buBlip>
                <a:blip r:embed="rId3"/>
              </a:buBlip>
            </a:pPr>
            <a:r>
              <a:rPr lang="de-DE" dirty="0" smtClean="0">
                <a:solidFill>
                  <a:srgbClr val="696969"/>
                </a:solidFill>
              </a:rPr>
              <a:t>Die Region Kurdistan hat eine lange Geschichte im Außenhandel </a:t>
            </a:r>
          </a:p>
          <a:p>
            <a:pPr marL="342900" lvl="0" indent="-342900">
              <a:spcAft>
                <a:spcPct val="60000"/>
              </a:spcAft>
              <a:buClr>
                <a:srgbClr val="6DBF8A"/>
              </a:buClr>
              <a:buBlip>
                <a:blip r:embed="rId3"/>
              </a:buBlip>
            </a:pPr>
            <a:r>
              <a:rPr lang="de-DE" dirty="0" smtClean="0">
                <a:solidFill>
                  <a:srgbClr val="696969"/>
                </a:solidFill>
              </a:rPr>
              <a:t>Außenhandel US$ 5.0-5.5 Milliarden </a:t>
            </a:r>
          </a:p>
          <a:p>
            <a:pPr marL="342900" lvl="0" indent="-342900">
              <a:spcAft>
                <a:spcPct val="60000"/>
              </a:spcAft>
              <a:buClr>
                <a:srgbClr val="6DBF8A"/>
              </a:buClr>
              <a:buBlip>
                <a:blip r:embed="rId3"/>
              </a:buBlip>
            </a:pPr>
            <a:r>
              <a:rPr lang="de-DE" dirty="0" smtClean="0">
                <a:solidFill>
                  <a:srgbClr val="696969"/>
                </a:solidFill>
              </a:rPr>
              <a:t>Größter Handelspartner ist die Türkei mit US $ 12 Milliarden in 2012 </a:t>
            </a:r>
          </a:p>
          <a:p>
            <a:pPr marL="342900" lvl="0" indent="-342900">
              <a:spcAft>
                <a:spcPct val="60000"/>
              </a:spcAft>
              <a:buClr>
                <a:srgbClr val="6DBF8A"/>
              </a:buClr>
              <a:buBlip>
                <a:blip r:embed="rId3"/>
              </a:buBlip>
            </a:pPr>
            <a:r>
              <a:rPr lang="de-DE" dirty="0" smtClean="0">
                <a:solidFill>
                  <a:srgbClr val="696969"/>
                </a:solidFill>
              </a:rPr>
              <a:t>Iran exportiert ca. US $ 1Mrd. in die KRG</a:t>
            </a:r>
          </a:p>
          <a:p>
            <a:pPr marL="342900" lvl="0" indent="-342900">
              <a:spcAft>
                <a:spcPct val="60000"/>
              </a:spcAft>
              <a:buClr>
                <a:srgbClr val="6DBF8A"/>
              </a:buClr>
              <a:buBlip>
                <a:blip r:embed="rId3"/>
              </a:buBlip>
            </a:pPr>
            <a:r>
              <a:rPr lang="de-DE" dirty="0" smtClean="0">
                <a:solidFill>
                  <a:srgbClr val="696969"/>
                </a:solidFill>
              </a:rPr>
              <a:t>Importe entfallen auf 95% des Handels </a:t>
            </a:r>
          </a:p>
          <a:p>
            <a:pPr marL="342900" lvl="0" indent="-342900">
              <a:spcAft>
                <a:spcPct val="60000"/>
              </a:spcAft>
              <a:buClr>
                <a:srgbClr val="6DBF8A"/>
              </a:buClr>
              <a:buBlip>
                <a:blip r:embed="rId3"/>
              </a:buBlip>
            </a:pPr>
            <a:r>
              <a:rPr lang="de-DE" dirty="0" smtClean="0">
                <a:solidFill>
                  <a:srgbClr val="696969"/>
                </a:solidFill>
              </a:rPr>
              <a:t>Die Region ist ein idealer Markt für Lebensmittel und Medikamente</a:t>
            </a:r>
          </a:p>
          <a:p>
            <a:pPr marL="342900" lvl="0" indent="-342900">
              <a:spcAft>
                <a:spcPct val="60000"/>
              </a:spcAft>
              <a:buClr>
                <a:srgbClr val="6DBF8A"/>
              </a:buClr>
              <a:buBlip>
                <a:blip r:embed="rId3"/>
              </a:buBlip>
            </a:pPr>
            <a:endParaRPr lang="de-DE" dirty="0" smtClean="0">
              <a:solidFill>
                <a:srgbClr val="5F5F5F"/>
              </a:solidFill>
              <a:latin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a:spLocks noChangeArrowheads="1"/>
          </p:cNvSpPr>
          <p:nvPr/>
        </p:nvSpPr>
        <p:spPr bwMode="auto">
          <a:xfrm>
            <a:off x="8763000" y="228600"/>
            <a:ext cx="381000" cy="6683375"/>
          </a:xfrm>
          <a:prstGeom prst="rect">
            <a:avLst/>
          </a:prstGeom>
          <a:solidFill>
            <a:srgbClr val="669900"/>
          </a:solidFill>
          <a:ln w="9525">
            <a:noFill/>
            <a:miter lim="800000"/>
            <a:headEnd/>
            <a:tailEnd/>
          </a:ln>
        </p:spPr>
        <p:txBody>
          <a:bodyPr>
            <a:spAutoFit/>
          </a:bodyPr>
          <a:lstStyle/>
          <a:p>
            <a:r>
              <a:rPr lang="de-DE">
                <a:solidFill>
                  <a:srgbClr val="77933C"/>
                </a:solidFill>
                <a:latin typeface="Calibri" pitchFamily="34" charset="0"/>
              </a:rPr>
              <a:t>………………………………………………………………</a:t>
            </a:r>
          </a:p>
        </p:txBody>
      </p:sp>
      <p:pic>
        <p:nvPicPr>
          <p:cNvPr id="25604" name="Picture 2" descr="C:\Users\Berlin-02\Desktop\tender\logo"/>
          <p:cNvPicPr>
            <a:picLocks noChangeAspect="1" noChangeArrowheads="1"/>
          </p:cNvPicPr>
          <p:nvPr/>
        </p:nvPicPr>
        <p:blipFill>
          <a:blip r:embed="rId2" cstate="print"/>
          <a:srcRect/>
          <a:stretch>
            <a:fillRect/>
          </a:stretch>
        </p:blipFill>
        <p:spPr bwMode="auto">
          <a:xfrm>
            <a:off x="6019800" y="609600"/>
            <a:ext cx="2590800" cy="990600"/>
          </a:xfrm>
          <a:prstGeom prst="rect">
            <a:avLst/>
          </a:prstGeom>
          <a:noFill/>
          <a:ln w="9525">
            <a:noFill/>
            <a:miter lim="800000"/>
            <a:headEnd/>
            <a:tailEnd/>
          </a:ln>
        </p:spPr>
      </p:pic>
      <p:sp>
        <p:nvSpPr>
          <p:cNvPr id="25605" name="Text Box 5"/>
          <p:cNvSpPr txBox="1">
            <a:spLocks noChangeArrowheads="1"/>
          </p:cNvSpPr>
          <p:nvPr/>
        </p:nvSpPr>
        <p:spPr bwMode="auto">
          <a:xfrm>
            <a:off x="457200" y="228600"/>
            <a:ext cx="8305800" cy="366713"/>
          </a:xfrm>
          <a:prstGeom prst="rect">
            <a:avLst/>
          </a:prstGeom>
          <a:solidFill>
            <a:srgbClr val="669900"/>
          </a:solidFill>
          <a:ln w="9525">
            <a:noFill/>
            <a:miter lim="800000"/>
            <a:headEnd/>
            <a:tailEnd/>
          </a:ln>
          <a:effectLst/>
        </p:spPr>
        <p:txBody>
          <a:bodyPr>
            <a:spAutoFit/>
          </a:bodyPr>
          <a:lstStyle/>
          <a:p>
            <a:pPr>
              <a:spcBef>
                <a:spcPct val="50000"/>
              </a:spcBef>
            </a:pPr>
            <a:endParaRPr lang="de-DE">
              <a:solidFill>
                <a:schemeClr val="bg1"/>
              </a:solidFill>
              <a:effectLst>
                <a:outerShdw blurRad="38100" dist="38100" dir="2700000" algn="tl">
                  <a:srgbClr val="000000"/>
                </a:outerShdw>
              </a:effectLst>
            </a:endParaRPr>
          </a:p>
        </p:txBody>
      </p:sp>
      <p:sp>
        <p:nvSpPr>
          <p:cNvPr id="7" name="Rectangle 5"/>
          <p:cNvSpPr txBox="1">
            <a:spLocks noChangeArrowheads="1"/>
          </p:cNvSpPr>
          <p:nvPr/>
        </p:nvSpPr>
        <p:spPr>
          <a:xfrm>
            <a:off x="228600" y="1295400"/>
            <a:ext cx="8305800" cy="4648200"/>
          </a:xfrm>
          <a:prstGeom prst="rect">
            <a:avLst/>
          </a:prstGeom>
        </p:spPr>
        <p:txBody>
          <a:bodyPr/>
          <a:lstStyle/>
          <a:p>
            <a:pPr marL="342900" indent="-342900">
              <a:spcAft>
                <a:spcPct val="60000"/>
              </a:spcAft>
              <a:buClr>
                <a:srgbClr val="6DBF8A"/>
              </a:buClr>
              <a:buBlip>
                <a:blip r:embed="rId3"/>
              </a:buBlip>
            </a:pPr>
            <a:r>
              <a:rPr lang="en-US" dirty="0" smtClean="0">
                <a:solidFill>
                  <a:srgbClr val="696969"/>
                </a:solidFill>
              </a:rPr>
              <a:t>$16,2Mrd. </a:t>
            </a:r>
            <a:r>
              <a:rPr lang="en-US" dirty="0" err="1" smtClean="0">
                <a:solidFill>
                  <a:srgbClr val="696969"/>
                </a:solidFill>
              </a:rPr>
              <a:t>ausländische</a:t>
            </a:r>
            <a:r>
              <a:rPr lang="en-US" dirty="0" smtClean="0">
                <a:solidFill>
                  <a:srgbClr val="696969"/>
                </a:solidFill>
              </a:rPr>
              <a:t> </a:t>
            </a:r>
            <a:r>
              <a:rPr lang="en-US" dirty="0" err="1" smtClean="0">
                <a:solidFill>
                  <a:srgbClr val="696969"/>
                </a:solidFill>
              </a:rPr>
              <a:t>Investitionen</a:t>
            </a:r>
            <a:r>
              <a:rPr lang="en-US" dirty="0" smtClean="0">
                <a:solidFill>
                  <a:srgbClr val="696969"/>
                </a:solidFill>
              </a:rPr>
              <a:t> in den </a:t>
            </a:r>
            <a:r>
              <a:rPr lang="en-US" dirty="0" err="1" smtClean="0">
                <a:solidFill>
                  <a:srgbClr val="696969"/>
                </a:solidFill>
              </a:rPr>
              <a:t>letzten</a:t>
            </a:r>
            <a:r>
              <a:rPr lang="en-US" dirty="0" smtClean="0">
                <a:solidFill>
                  <a:srgbClr val="696969"/>
                </a:solidFill>
              </a:rPr>
              <a:t> 5 </a:t>
            </a:r>
            <a:r>
              <a:rPr lang="en-US" dirty="0" err="1" smtClean="0">
                <a:solidFill>
                  <a:srgbClr val="696969"/>
                </a:solidFill>
              </a:rPr>
              <a:t>Jahren</a:t>
            </a:r>
            <a:endParaRPr lang="en-US" dirty="0" smtClean="0">
              <a:solidFill>
                <a:srgbClr val="696969"/>
              </a:solidFill>
            </a:endParaRPr>
          </a:p>
          <a:p>
            <a:pPr marL="342900" indent="-342900">
              <a:spcAft>
                <a:spcPct val="60000"/>
              </a:spcAft>
              <a:buClr>
                <a:srgbClr val="6DBF8A"/>
              </a:buClr>
              <a:buBlip>
                <a:blip r:embed="rId3"/>
              </a:buBlip>
            </a:pPr>
            <a:r>
              <a:rPr lang="en-US" dirty="0" smtClean="0">
                <a:solidFill>
                  <a:srgbClr val="696969"/>
                </a:solidFill>
              </a:rPr>
              <a:t>55% </a:t>
            </a:r>
            <a:r>
              <a:rPr lang="en-US" dirty="0" err="1" smtClean="0">
                <a:solidFill>
                  <a:srgbClr val="696969"/>
                </a:solidFill>
              </a:rPr>
              <a:t>aller</a:t>
            </a:r>
            <a:r>
              <a:rPr lang="en-US" dirty="0" smtClean="0">
                <a:solidFill>
                  <a:srgbClr val="696969"/>
                </a:solidFill>
              </a:rPr>
              <a:t> </a:t>
            </a:r>
            <a:r>
              <a:rPr lang="en-US" dirty="0" err="1" smtClean="0">
                <a:solidFill>
                  <a:srgbClr val="696969"/>
                </a:solidFill>
              </a:rPr>
              <a:t>Investitionen</a:t>
            </a:r>
            <a:r>
              <a:rPr lang="en-US" dirty="0" smtClean="0">
                <a:solidFill>
                  <a:srgbClr val="696969"/>
                </a:solidFill>
              </a:rPr>
              <a:t> </a:t>
            </a:r>
            <a:r>
              <a:rPr lang="en-US" dirty="0" err="1" smtClean="0">
                <a:solidFill>
                  <a:srgbClr val="696969"/>
                </a:solidFill>
              </a:rPr>
              <a:t>sind</a:t>
            </a:r>
            <a:r>
              <a:rPr lang="en-US" dirty="0" smtClean="0">
                <a:solidFill>
                  <a:srgbClr val="696969"/>
                </a:solidFill>
              </a:rPr>
              <a:t> in IKR.</a:t>
            </a:r>
          </a:p>
          <a:p>
            <a:pPr marL="342900" indent="-342900">
              <a:spcAft>
                <a:spcPct val="60000"/>
              </a:spcAft>
              <a:buClr>
                <a:srgbClr val="6DBF8A"/>
              </a:buClr>
              <a:buBlip>
                <a:blip r:embed="rId3"/>
              </a:buBlip>
            </a:pPr>
            <a:r>
              <a:rPr lang="de-DE" dirty="0" smtClean="0">
                <a:solidFill>
                  <a:srgbClr val="696969"/>
                </a:solidFill>
              </a:rPr>
              <a:t>2300 Registrierte Firmen aus 78 verschiedenen Ländern</a:t>
            </a:r>
          </a:p>
          <a:p>
            <a:pPr marL="342900" indent="-342900">
              <a:spcAft>
                <a:spcPct val="60000"/>
              </a:spcAft>
              <a:buClr>
                <a:srgbClr val="6DBF8A"/>
              </a:buClr>
              <a:buBlip>
                <a:blip r:embed="rId3"/>
              </a:buBlip>
            </a:pPr>
            <a:r>
              <a:rPr lang="de-DE" dirty="0" smtClean="0">
                <a:solidFill>
                  <a:srgbClr val="696969"/>
                </a:solidFill>
              </a:rPr>
              <a:t>15000 Lokale Firmenregistrierungen </a:t>
            </a:r>
          </a:p>
          <a:p>
            <a:pPr marL="342900" indent="-342900">
              <a:spcAft>
                <a:spcPct val="60000"/>
              </a:spcAft>
              <a:buClr>
                <a:srgbClr val="6DBF8A"/>
              </a:buClr>
              <a:buBlip>
                <a:blip r:embed="rId3"/>
              </a:buBlip>
            </a:pPr>
            <a:r>
              <a:rPr lang="de-DE" dirty="0" smtClean="0">
                <a:solidFill>
                  <a:srgbClr val="696969"/>
                </a:solidFill>
              </a:rPr>
              <a:t>2,8 Mrd. $ Laufende langfristige Projekte</a:t>
            </a:r>
          </a:p>
          <a:p>
            <a:pPr marL="342900" indent="-342900">
              <a:spcAft>
                <a:spcPct val="60000"/>
              </a:spcAft>
              <a:buClr>
                <a:srgbClr val="6DBF8A"/>
              </a:buClr>
              <a:buBlip>
                <a:blip r:embed="rId3"/>
              </a:buBlip>
            </a:pPr>
            <a:r>
              <a:rPr lang="de-DE" dirty="0" smtClean="0">
                <a:solidFill>
                  <a:srgbClr val="696969"/>
                </a:solidFill>
              </a:rPr>
              <a:t>247 Mill. $ Provinzielle Entwicklungsprojekte</a:t>
            </a:r>
          </a:p>
          <a:p>
            <a:pPr marL="342900" indent="-342900">
              <a:spcAft>
                <a:spcPct val="60000"/>
              </a:spcAft>
              <a:buClr>
                <a:srgbClr val="6DBF8A"/>
              </a:buClr>
              <a:buBlip>
                <a:blip r:embed="rId3"/>
              </a:buBlip>
            </a:pPr>
            <a:r>
              <a:rPr lang="de-DE" dirty="0" smtClean="0">
                <a:solidFill>
                  <a:srgbClr val="696969"/>
                </a:solidFill>
              </a:rPr>
              <a:t>851 Mill. $ Neue Projekte</a:t>
            </a:r>
          </a:p>
          <a:p>
            <a:pPr marL="342900" indent="-342900">
              <a:spcAft>
                <a:spcPct val="60000"/>
              </a:spcAft>
              <a:buClr>
                <a:srgbClr val="6DBF8A"/>
              </a:buClr>
              <a:buBlip>
                <a:blip r:embed="rId3"/>
              </a:buBlip>
            </a:pPr>
            <a:r>
              <a:rPr lang="de-DE" dirty="0" smtClean="0">
                <a:solidFill>
                  <a:srgbClr val="696969"/>
                </a:solidFill>
              </a:rPr>
              <a:t>Bereiche: Hausbau, Industrieanlagen, Elektrizität, Verteidigung, </a:t>
            </a:r>
            <a:br>
              <a:rPr lang="de-DE" dirty="0" smtClean="0">
                <a:solidFill>
                  <a:srgbClr val="696969"/>
                </a:solidFill>
              </a:rPr>
            </a:br>
            <a:r>
              <a:rPr lang="de-DE" dirty="0" smtClean="0">
                <a:solidFill>
                  <a:srgbClr val="696969"/>
                </a:solidFill>
              </a:rPr>
              <a:t>Landwirtschaft, Bildung, Tourismus, Telekommunikation, Gesundheitswesen, Bank-wesen, Transportwesen </a:t>
            </a:r>
          </a:p>
          <a:p>
            <a:pPr marL="342900" indent="-342900">
              <a:spcAft>
                <a:spcPct val="60000"/>
              </a:spcAft>
              <a:buClr>
                <a:srgbClr val="6DBF8A"/>
              </a:buClr>
              <a:buBlip>
                <a:blip r:embed="rId3"/>
              </a:buBlip>
            </a:pPr>
            <a:r>
              <a:rPr lang="de-DE" dirty="0" smtClean="0">
                <a:solidFill>
                  <a:srgbClr val="696969"/>
                </a:solidFill>
              </a:rPr>
              <a:t>BIP pro Kopf 2003 im Irak ca. 465 $. </a:t>
            </a:r>
          </a:p>
          <a:p>
            <a:pPr marL="342900" indent="-342900">
              <a:spcAft>
                <a:spcPct val="60000"/>
              </a:spcAft>
              <a:buClr>
                <a:srgbClr val="6DBF8A"/>
              </a:buClr>
              <a:buBlip>
                <a:blip r:embed="rId3"/>
              </a:buBlip>
            </a:pPr>
            <a:r>
              <a:rPr lang="de-DE" dirty="0" smtClean="0">
                <a:solidFill>
                  <a:srgbClr val="696969"/>
                </a:solidFill>
              </a:rPr>
              <a:t> Aktuelles BIP pro Kopf in IKR liegt bei $ 4.452, vergleichbar mit 3.600$ zum restlichen Irak</a:t>
            </a:r>
            <a:endParaRPr lang="de-DE" sz="1200" dirty="0" smtClean="0">
              <a:solidFill>
                <a:srgbClr val="696969"/>
              </a:solidFill>
            </a:endParaRPr>
          </a:p>
          <a:p>
            <a:pPr marL="342900" indent="-342900">
              <a:spcAft>
                <a:spcPct val="60000"/>
              </a:spcAft>
              <a:buClr>
                <a:srgbClr val="6DBF8A"/>
              </a:buClr>
            </a:pPr>
            <a:r>
              <a:rPr lang="de-DE" sz="1200" dirty="0" smtClean="0">
                <a:solidFill>
                  <a:srgbClr val="696969"/>
                </a:solidFill>
              </a:rPr>
              <a:t>Quelle: www.krg.org</a:t>
            </a:r>
          </a:p>
          <a:p>
            <a:pPr marL="342900" indent="-342900">
              <a:spcAft>
                <a:spcPct val="60000"/>
              </a:spcAft>
              <a:buClr>
                <a:srgbClr val="6DBF8A"/>
              </a:buClr>
            </a:pPr>
            <a:endParaRPr lang="en-US" dirty="0" smtClean="0"/>
          </a:p>
          <a:p>
            <a:pPr marL="342900" lvl="0" indent="-342900">
              <a:spcAft>
                <a:spcPct val="60000"/>
              </a:spcAft>
              <a:buClr>
                <a:srgbClr val="6DBF8A"/>
              </a:buClr>
            </a:pPr>
            <a:endParaRPr lang="de-DE" dirty="0" smtClean="0">
              <a:solidFill>
                <a:srgbClr val="696969"/>
              </a:solidFill>
            </a:endParaRPr>
          </a:p>
        </p:txBody>
      </p:sp>
      <p:sp>
        <p:nvSpPr>
          <p:cNvPr id="9" name="Rectangle 4"/>
          <p:cNvSpPr>
            <a:spLocks noChangeArrowheads="1"/>
          </p:cNvSpPr>
          <p:nvPr/>
        </p:nvSpPr>
        <p:spPr bwMode="auto">
          <a:xfrm>
            <a:off x="533400" y="152400"/>
            <a:ext cx="8358187" cy="492443"/>
          </a:xfrm>
          <a:prstGeom prst="rect">
            <a:avLst/>
          </a:prstGeom>
          <a:noFill/>
          <a:ln w="9525">
            <a:noFill/>
            <a:miter lim="800000"/>
            <a:headEnd/>
            <a:tailEnd/>
          </a:ln>
        </p:spPr>
        <p:txBody>
          <a:bodyPr>
            <a:spAutoFit/>
          </a:bodyPr>
          <a:lstStyle/>
          <a:p>
            <a:pPr>
              <a:spcBef>
                <a:spcPct val="50000"/>
              </a:spcBef>
              <a:defRPr/>
            </a:pPr>
            <a:r>
              <a:rPr lang="de-DE" sz="2600" dirty="0" smtClean="0">
                <a:solidFill>
                  <a:schemeClr val="bg1"/>
                </a:solidFill>
                <a:latin typeface="Arial" pitchFamily="34" charset="0"/>
              </a:rPr>
              <a:t>3. </a:t>
            </a:r>
            <a:r>
              <a:rPr lang="de-DE" sz="2600" dirty="0">
                <a:solidFill>
                  <a:schemeClr val="bg1"/>
                </a:solidFill>
                <a:latin typeface="Arial" pitchFamily="34" charset="0"/>
              </a:rPr>
              <a:t>Möglichkeiten für deutsche Firmen im Irak</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a:spLocks noChangeArrowheads="1"/>
          </p:cNvSpPr>
          <p:nvPr/>
        </p:nvSpPr>
        <p:spPr bwMode="auto">
          <a:xfrm>
            <a:off x="8763000" y="228600"/>
            <a:ext cx="381000" cy="6683375"/>
          </a:xfrm>
          <a:prstGeom prst="rect">
            <a:avLst/>
          </a:prstGeom>
          <a:solidFill>
            <a:srgbClr val="669900"/>
          </a:solidFill>
          <a:ln w="9525">
            <a:noFill/>
            <a:miter lim="800000"/>
            <a:headEnd/>
            <a:tailEnd/>
          </a:ln>
        </p:spPr>
        <p:txBody>
          <a:bodyPr>
            <a:spAutoFit/>
          </a:bodyPr>
          <a:lstStyle/>
          <a:p>
            <a:r>
              <a:rPr lang="de-DE">
                <a:solidFill>
                  <a:srgbClr val="77933C"/>
                </a:solidFill>
                <a:latin typeface="Calibri" pitchFamily="34" charset="0"/>
              </a:rPr>
              <a:t>………………………………………………………………</a:t>
            </a:r>
          </a:p>
        </p:txBody>
      </p:sp>
      <p:pic>
        <p:nvPicPr>
          <p:cNvPr id="25604" name="Picture 2" descr="C:\Users\Berlin-02\Desktop\tender\logo"/>
          <p:cNvPicPr>
            <a:picLocks noChangeAspect="1" noChangeArrowheads="1"/>
          </p:cNvPicPr>
          <p:nvPr/>
        </p:nvPicPr>
        <p:blipFill>
          <a:blip r:embed="rId2" cstate="print"/>
          <a:srcRect/>
          <a:stretch>
            <a:fillRect/>
          </a:stretch>
        </p:blipFill>
        <p:spPr bwMode="auto">
          <a:xfrm>
            <a:off x="6019800" y="609600"/>
            <a:ext cx="2590800" cy="990600"/>
          </a:xfrm>
          <a:prstGeom prst="rect">
            <a:avLst/>
          </a:prstGeom>
          <a:noFill/>
          <a:ln w="9525">
            <a:noFill/>
            <a:miter lim="800000"/>
            <a:headEnd/>
            <a:tailEnd/>
          </a:ln>
        </p:spPr>
      </p:pic>
      <p:sp>
        <p:nvSpPr>
          <p:cNvPr id="25605" name="Text Box 5"/>
          <p:cNvSpPr txBox="1">
            <a:spLocks noChangeArrowheads="1"/>
          </p:cNvSpPr>
          <p:nvPr/>
        </p:nvSpPr>
        <p:spPr bwMode="auto">
          <a:xfrm>
            <a:off x="457200" y="228600"/>
            <a:ext cx="8305800" cy="366713"/>
          </a:xfrm>
          <a:prstGeom prst="rect">
            <a:avLst/>
          </a:prstGeom>
          <a:solidFill>
            <a:srgbClr val="669900"/>
          </a:solidFill>
          <a:ln w="9525">
            <a:noFill/>
            <a:miter lim="800000"/>
            <a:headEnd/>
            <a:tailEnd/>
          </a:ln>
          <a:effectLst/>
        </p:spPr>
        <p:txBody>
          <a:bodyPr>
            <a:spAutoFit/>
          </a:bodyPr>
          <a:lstStyle/>
          <a:p>
            <a:pPr>
              <a:spcBef>
                <a:spcPct val="50000"/>
              </a:spcBef>
            </a:pPr>
            <a:endParaRPr lang="de-DE">
              <a:solidFill>
                <a:schemeClr val="bg1"/>
              </a:solidFill>
              <a:effectLst>
                <a:outerShdw blurRad="38100" dist="38100" dir="2700000" algn="tl">
                  <a:srgbClr val="000000"/>
                </a:outerShdw>
              </a:effectLst>
            </a:endParaRPr>
          </a:p>
        </p:txBody>
      </p:sp>
      <p:sp>
        <p:nvSpPr>
          <p:cNvPr id="7" name="Rectangle 5"/>
          <p:cNvSpPr txBox="1">
            <a:spLocks noChangeArrowheads="1"/>
          </p:cNvSpPr>
          <p:nvPr/>
        </p:nvSpPr>
        <p:spPr>
          <a:xfrm>
            <a:off x="381000" y="1066800"/>
            <a:ext cx="7618040" cy="5257800"/>
          </a:xfrm>
          <a:prstGeom prst="rect">
            <a:avLst/>
          </a:prstGeom>
        </p:spPr>
        <p:txBody>
          <a:bodyPr/>
          <a:lstStyle/>
          <a:p>
            <a:pPr marL="342900" indent="-342900">
              <a:spcAft>
                <a:spcPct val="60000"/>
              </a:spcAft>
              <a:buClr>
                <a:srgbClr val="6DBF8A"/>
              </a:buClr>
              <a:buBlip>
                <a:blip r:embed="rId3"/>
              </a:buBlip>
            </a:pPr>
            <a:r>
              <a:rPr lang="de-DE" sz="1500" dirty="0" smtClean="0">
                <a:solidFill>
                  <a:srgbClr val="696969"/>
                </a:solidFill>
              </a:rPr>
              <a:t>Der Haushalt 2013, verabschiedet Ende Juni 2013</a:t>
            </a:r>
          </a:p>
          <a:p>
            <a:pPr marL="342900" indent="-342900">
              <a:spcAft>
                <a:spcPct val="60000"/>
              </a:spcAft>
              <a:buClr>
                <a:srgbClr val="6DBF8A"/>
              </a:buClr>
              <a:buBlip>
                <a:blip r:embed="rId3"/>
              </a:buBlip>
            </a:pPr>
            <a:r>
              <a:rPr lang="de-DE" sz="1500" dirty="0" smtClean="0">
                <a:solidFill>
                  <a:srgbClr val="696969"/>
                </a:solidFill>
              </a:rPr>
              <a:t>13 Mrd. US$ - Unterdeckung 2 Mrd. US$</a:t>
            </a:r>
          </a:p>
          <a:p>
            <a:pPr marL="342900" indent="-342900">
              <a:spcAft>
                <a:spcPct val="60000"/>
              </a:spcAft>
              <a:buClr>
                <a:srgbClr val="6DBF8A"/>
              </a:buClr>
              <a:buBlip>
                <a:blip r:embed="rId3"/>
              </a:buBlip>
            </a:pPr>
            <a:r>
              <a:rPr lang="de-DE" sz="1500" dirty="0" smtClean="0">
                <a:solidFill>
                  <a:srgbClr val="696969"/>
                </a:solidFill>
              </a:rPr>
              <a:t>11 Mrd. US$ Einnahmen</a:t>
            </a:r>
          </a:p>
          <a:p>
            <a:pPr marL="342900" indent="-342900">
              <a:spcAft>
                <a:spcPct val="60000"/>
              </a:spcAft>
              <a:buClr>
                <a:srgbClr val="6DBF8A"/>
              </a:buClr>
            </a:pPr>
            <a:r>
              <a:rPr lang="de-DE" sz="1500" dirty="0" smtClean="0">
                <a:solidFill>
                  <a:srgbClr val="696969"/>
                </a:solidFill>
              </a:rPr>
              <a:t>       95% stammen aus dem Haushalt der Zentralregierung in Bagdad</a:t>
            </a:r>
          </a:p>
          <a:p>
            <a:pPr marL="342900" indent="-342900">
              <a:spcAft>
                <a:spcPct val="60000"/>
              </a:spcAft>
              <a:buClr>
                <a:srgbClr val="6DBF8A"/>
              </a:buClr>
            </a:pPr>
            <a:r>
              <a:rPr lang="de-DE" sz="1500" dirty="0" smtClean="0">
                <a:solidFill>
                  <a:srgbClr val="696969"/>
                </a:solidFill>
              </a:rPr>
              <a:t>       5% aus Eigeneinnahmen aus Einfuhrabgaben an der Grenze und staatlichen Verkauf von Raffinerieprodukten </a:t>
            </a:r>
          </a:p>
          <a:p>
            <a:pPr marL="342900" indent="-342900">
              <a:spcAft>
                <a:spcPct val="60000"/>
              </a:spcAft>
              <a:buClr>
                <a:srgbClr val="6DBF8A"/>
              </a:buClr>
              <a:buBlip>
                <a:blip r:embed="rId3"/>
              </a:buBlip>
            </a:pPr>
            <a:r>
              <a:rPr lang="de-DE" sz="1500" dirty="0" smtClean="0">
                <a:solidFill>
                  <a:srgbClr val="696969"/>
                </a:solidFill>
              </a:rPr>
              <a:t>Ausgaben</a:t>
            </a:r>
          </a:p>
          <a:p>
            <a:pPr marL="342900" indent="-342900">
              <a:spcAft>
                <a:spcPct val="60000"/>
              </a:spcAft>
              <a:buClr>
                <a:srgbClr val="6DBF8A"/>
              </a:buClr>
            </a:pPr>
            <a:r>
              <a:rPr lang="de-DE" sz="1500" dirty="0" smtClean="0">
                <a:solidFill>
                  <a:srgbClr val="696969"/>
                </a:solidFill>
              </a:rPr>
              <a:t>	Davon ca. 70% der Ausgaben sind für die Finanzierung laufender Geschäfte     vorgesehen</a:t>
            </a:r>
          </a:p>
          <a:p>
            <a:pPr marL="342900" indent="-342900">
              <a:spcAft>
                <a:spcPct val="60000"/>
              </a:spcAft>
              <a:buClr>
                <a:srgbClr val="6DBF8A"/>
              </a:buClr>
            </a:pPr>
            <a:r>
              <a:rPr lang="de-DE" sz="1500" dirty="0" smtClean="0">
                <a:solidFill>
                  <a:srgbClr val="696969"/>
                </a:solidFill>
              </a:rPr>
              <a:t>       ca. 63% für Löhne und Gehälter im öffentlichen Dienst (ca. 670.000 Beschäftigte)</a:t>
            </a:r>
          </a:p>
          <a:p>
            <a:pPr marL="342900" indent="-342900">
              <a:spcAft>
                <a:spcPct val="60000"/>
              </a:spcAft>
              <a:buClr>
                <a:srgbClr val="6DBF8A"/>
              </a:buClr>
            </a:pPr>
            <a:r>
              <a:rPr lang="de-DE" sz="1500" dirty="0" smtClean="0">
                <a:solidFill>
                  <a:srgbClr val="696969"/>
                </a:solidFill>
              </a:rPr>
              <a:t>       ca. 30% für Investitionen für die Bereiche</a:t>
            </a:r>
          </a:p>
          <a:p>
            <a:pPr marL="342900" indent="-342900">
              <a:spcAft>
                <a:spcPct val="60000"/>
              </a:spcAft>
              <a:buClr>
                <a:srgbClr val="6DBF8A"/>
              </a:buClr>
            </a:pPr>
            <a:r>
              <a:rPr lang="de-DE" sz="1500" dirty="0" smtClean="0">
                <a:solidFill>
                  <a:srgbClr val="696969"/>
                </a:solidFill>
              </a:rPr>
              <a:t>       a) Elektrizität ca. 20%</a:t>
            </a:r>
          </a:p>
          <a:p>
            <a:pPr marL="342900" indent="-342900">
              <a:spcAft>
                <a:spcPct val="60000"/>
              </a:spcAft>
              <a:buClr>
                <a:srgbClr val="6DBF8A"/>
              </a:buClr>
            </a:pPr>
            <a:r>
              <a:rPr lang="de-DE" sz="1500" dirty="0" smtClean="0">
                <a:solidFill>
                  <a:srgbClr val="696969"/>
                </a:solidFill>
              </a:rPr>
              <a:t>       b) Kommunalverwaltung insbesondere ca. 20%</a:t>
            </a:r>
          </a:p>
          <a:p>
            <a:pPr marL="342900" indent="-342900">
              <a:spcAft>
                <a:spcPct val="60000"/>
              </a:spcAft>
              <a:buClr>
                <a:srgbClr val="6DBF8A"/>
              </a:buClr>
            </a:pPr>
            <a:r>
              <a:rPr lang="de-DE" sz="1500" dirty="0" smtClean="0">
                <a:solidFill>
                  <a:srgbClr val="696969"/>
                </a:solidFill>
              </a:rPr>
              <a:t>       - Trinkwasser und Abwasser</a:t>
            </a:r>
          </a:p>
          <a:p>
            <a:pPr marL="342900" indent="-342900">
              <a:spcAft>
                <a:spcPct val="60000"/>
              </a:spcAft>
              <a:buClr>
                <a:srgbClr val="6DBF8A"/>
              </a:buClr>
            </a:pPr>
            <a:r>
              <a:rPr lang="de-DE" sz="1500" dirty="0" smtClean="0">
                <a:solidFill>
                  <a:srgbClr val="696969"/>
                </a:solidFill>
              </a:rPr>
              <a:t>       - Wohnungs- und Straßenbau </a:t>
            </a:r>
          </a:p>
          <a:p>
            <a:pPr marL="342900" indent="-342900">
              <a:spcAft>
                <a:spcPct val="60000"/>
              </a:spcAft>
              <a:buClr>
                <a:srgbClr val="6DBF8A"/>
              </a:buClr>
            </a:pPr>
            <a:r>
              <a:rPr lang="de-DE" sz="1500" dirty="0" smtClean="0">
                <a:solidFill>
                  <a:srgbClr val="696969"/>
                </a:solidFill>
              </a:rPr>
              <a:t>         ca. 7% für Bildungsbereich </a:t>
            </a:r>
          </a:p>
          <a:p>
            <a:pPr marL="342900" indent="-342900">
              <a:spcAft>
                <a:spcPct val="60000"/>
              </a:spcAft>
              <a:buClr>
                <a:srgbClr val="6DBF8A"/>
              </a:buClr>
            </a:pPr>
            <a:r>
              <a:rPr lang="de-DE" sz="1000" dirty="0" smtClean="0">
                <a:solidFill>
                  <a:srgbClr val="696969"/>
                </a:solidFill>
              </a:rPr>
              <a:t>Quelle: www.krg.org</a:t>
            </a:r>
            <a:endParaRPr lang="de-DE" sz="1100" dirty="0" smtClean="0">
              <a:solidFill>
                <a:srgbClr val="696969"/>
              </a:solidFill>
            </a:endParaRPr>
          </a:p>
          <a:p>
            <a:pPr marL="342900" indent="-342900">
              <a:spcAft>
                <a:spcPct val="60000"/>
              </a:spcAft>
              <a:buClr>
                <a:srgbClr val="6DBF8A"/>
              </a:buClr>
            </a:pPr>
            <a:endParaRPr lang="en-US" sz="1100" dirty="0" smtClean="0"/>
          </a:p>
          <a:p>
            <a:pPr marL="342900" lvl="0" indent="-342900">
              <a:spcAft>
                <a:spcPct val="60000"/>
              </a:spcAft>
              <a:buClr>
                <a:srgbClr val="6DBF8A"/>
              </a:buClr>
            </a:pPr>
            <a:endParaRPr lang="de-DE" sz="1100" dirty="0" smtClean="0">
              <a:solidFill>
                <a:srgbClr val="696969"/>
              </a:solidFill>
            </a:endParaRPr>
          </a:p>
        </p:txBody>
      </p:sp>
      <p:sp>
        <p:nvSpPr>
          <p:cNvPr id="9" name="Rectangle 4"/>
          <p:cNvSpPr>
            <a:spLocks noChangeArrowheads="1"/>
          </p:cNvSpPr>
          <p:nvPr/>
        </p:nvSpPr>
        <p:spPr bwMode="auto">
          <a:xfrm>
            <a:off x="533400" y="152400"/>
            <a:ext cx="8358187" cy="492443"/>
          </a:xfrm>
          <a:prstGeom prst="rect">
            <a:avLst/>
          </a:prstGeom>
          <a:noFill/>
          <a:ln w="9525">
            <a:noFill/>
            <a:miter lim="800000"/>
            <a:headEnd/>
            <a:tailEnd/>
          </a:ln>
        </p:spPr>
        <p:txBody>
          <a:bodyPr>
            <a:spAutoFit/>
          </a:bodyPr>
          <a:lstStyle/>
          <a:p>
            <a:pPr>
              <a:spcBef>
                <a:spcPct val="50000"/>
              </a:spcBef>
              <a:defRPr/>
            </a:pPr>
            <a:r>
              <a:rPr lang="de-DE" sz="2600" dirty="0" smtClean="0">
                <a:solidFill>
                  <a:schemeClr val="bg1"/>
                </a:solidFill>
                <a:latin typeface="Arial" pitchFamily="34" charset="0"/>
              </a:rPr>
              <a:t>3.1 </a:t>
            </a:r>
            <a:r>
              <a:rPr lang="de-DE" sz="2600" dirty="0">
                <a:solidFill>
                  <a:schemeClr val="bg1"/>
                </a:solidFill>
                <a:latin typeface="Arial" pitchFamily="34" charset="0"/>
              </a:rPr>
              <a:t>Möglichkeiten für deutsche Firmen im Irak</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a:spLocks noChangeArrowheads="1"/>
          </p:cNvSpPr>
          <p:nvPr/>
        </p:nvSpPr>
        <p:spPr bwMode="auto">
          <a:xfrm>
            <a:off x="8763000" y="228600"/>
            <a:ext cx="381000" cy="6683375"/>
          </a:xfrm>
          <a:prstGeom prst="rect">
            <a:avLst/>
          </a:prstGeom>
          <a:solidFill>
            <a:srgbClr val="669900"/>
          </a:solidFill>
          <a:ln w="9525">
            <a:noFill/>
            <a:miter lim="800000"/>
            <a:headEnd/>
            <a:tailEnd/>
          </a:ln>
        </p:spPr>
        <p:txBody>
          <a:bodyPr>
            <a:spAutoFit/>
          </a:bodyPr>
          <a:lstStyle/>
          <a:p>
            <a:r>
              <a:rPr lang="de-DE">
                <a:solidFill>
                  <a:srgbClr val="77933C"/>
                </a:solidFill>
                <a:latin typeface="Calibri" pitchFamily="34" charset="0"/>
              </a:rPr>
              <a:t>………………………………………………………………</a:t>
            </a:r>
          </a:p>
        </p:txBody>
      </p:sp>
      <p:pic>
        <p:nvPicPr>
          <p:cNvPr id="25604" name="Picture 2" descr="C:\Users\Berlin-02\Desktop\tender\logo"/>
          <p:cNvPicPr>
            <a:picLocks noChangeAspect="1" noChangeArrowheads="1"/>
          </p:cNvPicPr>
          <p:nvPr/>
        </p:nvPicPr>
        <p:blipFill>
          <a:blip r:embed="rId2" cstate="print"/>
          <a:srcRect/>
          <a:stretch>
            <a:fillRect/>
          </a:stretch>
        </p:blipFill>
        <p:spPr bwMode="auto">
          <a:xfrm>
            <a:off x="6019800" y="609600"/>
            <a:ext cx="2590800" cy="990600"/>
          </a:xfrm>
          <a:prstGeom prst="rect">
            <a:avLst/>
          </a:prstGeom>
          <a:noFill/>
          <a:ln w="9525">
            <a:noFill/>
            <a:miter lim="800000"/>
            <a:headEnd/>
            <a:tailEnd/>
          </a:ln>
        </p:spPr>
      </p:pic>
      <p:sp>
        <p:nvSpPr>
          <p:cNvPr id="25605" name="Text Box 5"/>
          <p:cNvSpPr txBox="1">
            <a:spLocks noChangeArrowheads="1"/>
          </p:cNvSpPr>
          <p:nvPr/>
        </p:nvSpPr>
        <p:spPr bwMode="auto">
          <a:xfrm>
            <a:off x="457200" y="228600"/>
            <a:ext cx="8305800" cy="366713"/>
          </a:xfrm>
          <a:prstGeom prst="rect">
            <a:avLst/>
          </a:prstGeom>
          <a:solidFill>
            <a:srgbClr val="669900"/>
          </a:solidFill>
          <a:ln w="9525">
            <a:noFill/>
            <a:miter lim="800000"/>
            <a:headEnd/>
            <a:tailEnd/>
          </a:ln>
          <a:effectLst/>
        </p:spPr>
        <p:txBody>
          <a:bodyPr>
            <a:spAutoFit/>
          </a:bodyPr>
          <a:lstStyle/>
          <a:p>
            <a:pPr>
              <a:spcBef>
                <a:spcPct val="50000"/>
              </a:spcBef>
            </a:pPr>
            <a:endParaRPr lang="de-DE">
              <a:solidFill>
                <a:schemeClr val="bg1"/>
              </a:solidFill>
              <a:effectLst>
                <a:outerShdw blurRad="38100" dist="38100" dir="2700000" algn="tl">
                  <a:srgbClr val="000000"/>
                </a:outerShdw>
              </a:effectLst>
            </a:endParaRPr>
          </a:p>
        </p:txBody>
      </p:sp>
      <p:sp>
        <p:nvSpPr>
          <p:cNvPr id="7" name="Rectangle 5"/>
          <p:cNvSpPr txBox="1">
            <a:spLocks noChangeArrowheads="1"/>
          </p:cNvSpPr>
          <p:nvPr/>
        </p:nvSpPr>
        <p:spPr>
          <a:xfrm>
            <a:off x="381000" y="1066800"/>
            <a:ext cx="7618040" cy="5257800"/>
          </a:xfrm>
          <a:prstGeom prst="rect">
            <a:avLst/>
          </a:prstGeom>
        </p:spPr>
        <p:txBody>
          <a:bodyPr/>
          <a:lstStyle/>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r>
              <a:rPr lang="de-DE" sz="1000" dirty="0" smtClean="0">
                <a:solidFill>
                  <a:srgbClr val="696969"/>
                </a:solidFill>
              </a:rPr>
              <a:t>Quelle: Kurdistan Review Jan.2014 </a:t>
            </a:r>
            <a:endParaRPr lang="de-DE" sz="1100" dirty="0" smtClean="0">
              <a:solidFill>
                <a:srgbClr val="696969"/>
              </a:solidFill>
            </a:endParaRPr>
          </a:p>
          <a:p>
            <a:pPr marL="342900" indent="-342900">
              <a:spcAft>
                <a:spcPct val="60000"/>
              </a:spcAft>
              <a:buClr>
                <a:srgbClr val="6DBF8A"/>
              </a:buClr>
            </a:pPr>
            <a:endParaRPr lang="en-US" sz="1100" dirty="0" smtClean="0"/>
          </a:p>
          <a:p>
            <a:pPr marL="342900" lvl="0" indent="-342900">
              <a:spcAft>
                <a:spcPct val="60000"/>
              </a:spcAft>
              <a:buClr>
                <a:srgbClr val="6DBF8A"/>
              </a:buClr>
            </a:pPr>
            <a:endParaRPr lang="de-DE" sz="1100" dirty="0" smtClean="0">
              <a:solidFill>
                <a:srgbClr val="696969"/>
              </a:solidFill>
            </a:endParaRPr>
          </a:p>
        </p:txBody>
      </p:sp>
      <p:sp>
        <p:nvSpPr>
          <p:cNvPr id="9" name="Rectangle 4"/>
          <p:cNvSpPr>
            <a:spLocks noChangeArrowheads="1"/>
          </p:cNvSpPr>
          <p:nvPr/>
        </p:nvSpPr>
        <p:spPr bwMode="auto">
          <a:xfrm>
            <a:off x="533400" y="152400"/>
            <a:ext cx="8358187" cy="492443"/>
          </a:xfrm>
          <a:prstGeom prst="rect">
            <a:avLst/>
          </a:prstGeom>
          <a:noFill/>
          <a:ln w="9525">
            <a:noFill/>
            <a:miter lim="800000"/>
            <a:headEnd/>
            <a:tailEnd/>
          </a:ln>
        </p:spPr>
        <p:txBody>
          <a:bodyPr>
            <a:spAutoFit/>
          </a:bodyPr>
          <a:lstStyle/>
          <a:p>
            <a:pPr>
              <a:spcBef>
                <a:spcPct val="50000"/>
              </a:spcBef>
              <a:defRPr/>
            </a:pPr>
            <a:r>
              <a:rPr lang="de-DE" sz="2600" dirty="0" smtClean="0">
                <a:solidFill>
                  <a:schemeClr val="bg1"/>
                </a:solidFill>
                <a:latin typeface="Arial" pitchFamily="34" charset="0"/>
              </a:rPr>
              <a:t>3.2 </a:t>
            </a:r>
            <a:r>
              <a:rPr lang="de-DE" sz="2600" dirty="0">
                <a:solidFill>
                  <a:schemeClr val="bg1"/>
                </a:solidFill>
                <a:latin typeface="Arial" pitchFamily="34" charset="0"/>
              </a:rPr>
              <a:t>Möglichkeiten für deutsche Firmen im Irak</a:t>
            </a:r>
          </a:p>
        </p:txBody>
      </p:sp>
      <p:sp>
        <p:nvSpPr>
          <p:cNvPr id="8" name="Text Box 2"/>
          <p:cNvSpPr txBox="1">
            <a:spLocks noChangeArrowheads="1"/>
          </p:cNvSpPr>
          <p:nvPr/>
        </p:nvSpPr>
        <p:spPr bwMode="auto">
          <a:xfrm>
            <a:off x="457200" y="1524000"/>
            <a:ext cx="7467600" cy="461665"/>
          </a:xfrm>
          <a:prstGeom prst="rect">
            <a:avLst/>
          </a:prstGeom>
          <a:noFill/>
          <a:ln w="9525">
            <a:noFill/>
            <a:miter lim="800000"/>
            <a:headEnd/>
            <a:tailEnd/>
          </a:ln>
        </p:spPr>
        <p:txBody>
          <a:bodyPr wrap="square">
            <a:spAutoFit/>
          </a:bodyPr>
          <a:lstStyle/>
          <a:p>
            <a:pPr marL="533400" indent="-533400">
              <a:spcBef>
                <a:spcPct val="0"/>
              </a:spcBef>
              <a:spcAft>
                <a:spcPct val="60000"/>
              </a:spcAft>
              <a:buClr>
                <a:srgbClr val="6DBF8A"/>
              </a:buClr>
            </a:pPr>
            <a:r>
              <a:rPr lang="de-DE" sz="2400" dirty="0" smtClean="0">
                <a:solidFill>
                  <a:schemeClr val="accent3">
                    <a:lumMod val="75000"/>
                  </a:schemeClr>
                </a:solidFill>
                <a:latin typeface="+mn-lt"/>
              </a:rPr>
              <a:t>Entwicklungen im Energiebereich in IKR</a:t>
            </a:r>
          </a:p>
        </p:txBody>
      </p:sp>
      <p:pic>
        <p:nvPicPr>
          <p:cNvPr id="10" name="Picture 2"/>
          <p:cNvPicPr>
            <a:picLocks noChangeAspect="1" noChangeArrowheads="1"/>
          </p:cNvPicPr>
          <p:nvPr/>
        </p:nvPicPr>
        <p:blipFill>
          <a:blip r:embed="rId3" cstate="print"/>
          <a:srcRect/>
          <a:stretch>
            <a:fillRect/>
          </a:stretch>
        </p:blipFill>
        <p:spPr bwMode="auto">
          <a:xfrm>
            <a:off x="1295400" y="2438400"/>
            <a:ext cx="6192688" cy="3668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a:spLocks noChangeArrowheads="1"/>
          </p:cNvSpPr>
          <p:nvPr/>
        </p:nvSpPr>
        <p:spPr bwMode="auto">
          <a:xfrm>
            <a:off x="8763000" y="228600"/>
            <a:ext cx="381000" cy="6683375"/>
          </a:xfrm>
          <a:prstGeom prst="rect">
            <a:avLst/>
          </a:prstGeom>
          <a:solidFill>
            <a:srgbClr val="669900"/>
          </a:solidFill>
          <a:ln w="9525">
            <a:noFill/>
            <a:miter lim="800000"/>
            <a:headEnd/>
            <a:tailEnd/>
          </a:ln>
        </p:spPr>
        <p:txBody>
          <a:bodyPr>
            <a:spAutoFit/>
          </a:bodyPr>
          <a:lstStyle/>
          <a:p>
            <a:r>
              <a:rPr lang="de-DE">
                <a:solidFill>
                  <a:srgbClr val="77933C"/>
                </a:solidFill>
                <a:latin typeface="Calibri" pitchFamily="34" charset="0"/>
              </a:rPr>
              <a:t>………………………………………………………………</a:t>
            </a:r>
          </a:p>
        </p:txBody>
      </p:sp>
      <p:pic>
        <p:nvPicPr>
          <p:cNvPr id="25604" name="Picture 2" descr="C:\Users\Berlin-02\Desktop\tender\logo"/>
          <p:cNvPicPr>
            <a:picLocks noChangeAspect="1" noChangeArrowheads="1"/>
          </p:cNvPicPr>
          <p:nvPr/>
        </p:nvPicPr>
        <p:blipFill>
          <a:blip r:embed="rId2" cstate="print"/>
          <a:srcRect/>
          <a:stretch>
            <a:fillRect/>
          </a:stretch>
        </p:blipFill>
        <p:spPr bwMode="auto">
          <a:xfrm>
            <a:off x="6019800" y="609600"/>
            <a:ext cx="2590800" cy="990600"/>
          </a:xfrm>
          <a:prstGeom prst="rect">
            <a:avLst/>
          </a:prstGeom>
          <a:noFill/>
          <a:ln w="9525">
            <a:noFill/>
            <a:miter lim="800000"/>
            <a:headEnd/>
            <a:tailEnd/>
          </a:ln>
        </p:spPr>
      </p:pic>
      <p:sp>
        <p:nvSpPr>
          <p:cNvPr id="25605" name="Text Box 5"/>
          <p:cNvSpPr txBox="1">
            <a:spLocks noChangeArrowheads="1"/>
          </p:cNvSpPr>
          <p:nvPr/>
        </p:nvSpPr>
        <p:spPr bwMode="auto">
          <a:xfrm>
            <a:off x="457200" y="228600"/>
            <a:ext cx="8305800" cy="366713"/>
          </a:xfrm>
          <a:prstGeom prst="rect">
            <a:avLst/>
          </a:prstGeom>
          <a:solidFill>
            <a:srgbClr val="669900"/>
          </a:solidFill>
          <a:ln w="9525">
            <a:noFill/>
            <a:miter lim="800000"/>
            <a:headEnd/>
            <a:tailEnd/>
          </a:ln>
          <a:effectLst/>
        </p:spPr>
        <p:txBody>
          <a:bodyPr>
            <a:spAutoFit/>
          </a:bodyPr>
          <a:lstStyle/>
          <a:p>
            <a:pPr>
              <a:spcBef>
                <a:spcPct val="50000"/>
              </a:spcBef>
            </a:pPr>
            <a:endParaRPr lang="de-DE">
              <a:solidFill>
                <a:schemeClr val="bg1"/>
              </a:solidFill>
              <a:effectLst>
                <a:outerShdw blurRad="38100" dist="38100" dir="2700000" algn="tl">
                  <a:srgbClr val="000000"/>
                </a:outerShdw>
              </a:effectLst>
            </a:endParaRPr>
          </a:p>
        </p:txBody>
      </p:sp>
      <p:sp>
        <p:nvSpPr>
          <p:cNvPr id="7" name="Rectangle 5"/>
          <p:cNvSpPr txBox="1">
            <a:spLocks noChangeArrowheads="1"/>
          </p:cNvSpPr>
          <p:nvPr/>
        </p:nvSpPr>
        <p:spPr>
          <a:xfrm>
            <a:off x="381000" y="1066800"/>
            <a:ext cx="7618040" cy="5257800"/>
          </a:xfrm>
          <a:prstGeom prst="rect">
            <a:avLst/>
          </a:prstGeom>
        </p:spPr>
        <p:txBody>
          <a:bodyPr/>
          <a:lstStyle/>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r>
              <a:rPr lang="de-DE" sz="1000" dirty="0" smtClean="0">
                <a:solidFill>
                  <a:srgbClr val="696969"/>
                </a:solidFill>
              </a:rPr>
              <a:t>Quelle: Kurdistan Review Jan.2014 </a:t>
            </a:r>
            <a:endParaRPr lang="de-DE" sz="1100" dirty="0" smtClean="0">
              <a:solidFill>
                <a:srgbClr val="696969"/>
              </a:solidFill>
            </a:endParaRPr>
          </a:p>
          <a:p>
            <a:pPr marL="342900" indent="-342900">
              <a:spcAft>
                <a:spcPct val="60000"/>
              </a:spcAft>
              <a:buClr>
                <a:srgbClr val="6DBF8A"/>
              </a:buClr>
            </a:pPr>
            <a:endParaRPr lang="en-US" sz="1100" dirty="0" smtClean="0"/>
          </a:p>
          <a:p>
            <a:pPr marL="342900" lvl="0" indent="-342900">
              <a:spcAft>
                <a:spcPct val="60000"/>
              </a:spcAft>
              <a:buClr>
                <a:srgbClr val="6DBF8A"/>
              </a:buClr>
            </a:pPr>
            <a:endParaRPr lang="de-DE" sz="1100" dirty="0" smtClean="0">
              <a:solidFill>
                <a:srgbClr val="696969"/>
              </a:solidFill>
            </a:endParaRPr>
          </a:p>
        </p:txBody>
      </p:sp>
      <p:sp>
        <p:nvSpPr>
          <p:cNvPr id="9" name="Rectangle 4"/>
          <p:cNvSpPr>
            <a:spLocks noChangeArrowheads="1"/>
          </p:cNvSpPr>
          <p:nvPr/>
        </p:nvSpPr>
        <p:spPr bwMode="auto">
          <a:xfrm>
            <a:off x="533400" y="152400"/>
            <a:ext cx="8358187" cy="492443"/>
          </a:xfrm>
          <a:prstGeom prst="rect">
            <a:avLst/>
          </a:prstGeom>
          <a:noFill/>
          <a:ln w="9525">
            <a:noFill/>
            <a:miter lim="800000"/>
            <a:headEnd/>
            <a:tailEnd/>
          </a:ln>
        </p:spPr>
        <p:txBody>
          <a:bodyPr>
            <a:spAutoFit/>
          </a:bodyPr>
          <a:lstStyle/>
          <a:p>
            <a:pPr>
              <a:spcBef>
                <a:spcPct val="50000"/>
              </a:spcBef>
              <a:defRPr/>
            </a:pPr>
            <a:r>
              <a:rPr lang="de-DE" sz="2600" dirty="0" smtClean="0">
                <a:solidFill>
                  <a:schemeClr val="bg1"/>
                </a:solidFill>
                <a:latin typeface="Arial" pitchFamily="34" charset="0"/>
              </a:rPr>
              <a:t>3.2 </a:t>
            </a:r>
            <a:r>
              <a:rPr lang="de-DE" sz="2600" dirty="0">
                <a:solidFill>
                  <a:schemeClr val="bg1"/>
                </a:solidFill>
                <a:latin typeface="Arial" pitchFamily="34" charset="0"/>
              </a:rPr>
              <a:t>Möglichkeiten für deutsche Firmen im Irak</a:t>
            </a:r>
          </a:p>
        </p:txBody>
      </p:sp>
      <p:sp>
        <p:nvSpPr>
          <p:cNvPr id="8" name="Text Box 2"/>
          <p:cNvSpPr txBox="1">
            <a:spLocks noChangeArrowheads="1"/>
          </p:cNvSpPr>
          <p:nvPr/>
        </p:nvSpPr>
        <p:spPr bwMode="auto">
          <a:xfrm>
            <a:off x="381000" y="1524000"/>
            <a:ext cx="7467600" cy="461665"/>
          </a:xfrm>
          <a:prstGeom prst="rect">
            <a:avLst/>
          </a:prstGeom>
          <a:noFill/>
          <a:ln w="9525">
            <a:noFill/>
            <a:miter lim="800000"/>
            <a:headEnd/>
            <a:tailEnd/>
          </a:ln>
        </p:spPr>
        <p:txBody>
          <a:bodyPr wrap="square">
            <a:spAutoFit/>
          </a:bodyPr>
          <a:lstStyle/>
          <a:p>
            <a:pPr marL="533400" indent="-533400">
              <a:spcAft>
                <a:spcPct val="60000"/>
              </a:spcAft>
              <a:buClr>
                <a:srgbClr val="6DBF8A"/>
              </a:buClr>
            </a:pPr>
            <a:r>
              <a:rPr lang="de-DE" sz="2400" dirty="0" smtClean="0">
                <a:solidFill>
                  <a:schemeClr val="accent3">
                    <a:lumMod val="75000"/>
                  </a:schemeClr>
                </a:solidFill>
                <a:latin typeface="+mn-lt"/>
              </a:rPr>
              <a:t>Entwicklungen im Energiebereich in IKR</a:t>
            </a:r>
          </a:p>
        </p:txBody>
      </p:sp>
      <p:pic>
        <p:nvPicPr>
          <p:cNvPr id="11" name="Picture 3"/>
          <p:cNvPicPr>
            <a:picLocks noChangeAspect="1" noChangeArrowheads="1"/>
          </p:cNvPicPr>
          <p:nvPr/>
        </p:nvPicPr>
        <p:blipFill>
          <a:blip r:embed="rId3" cstate="print"/>
          <a:srcRect/>
          <a:stretch>
            <a:fillRect/>
          </a:stretch>
        </p:blipFill>
        <p:spPr bwMode="auto">
          <a:xfrm>
            <a:off x="1447800" y="2133600"/>
            <a:ext cx="5086350" cy="41624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a:spLocks noChangeArrowheads="1"/>
          </p:cNvSpPr>
          <p:nvPr/>
        </p:nvSpPr>
        <p:spPr bwMode="auto">
          <a:xfrm>
            <a:off x="8763000" y="228600"/>
            <a:ext cx="381000" cy="6683375"/>
          </a:xfrm>
          <a:prstGeom prst="rect">
            <a:avLst/>
          </a:prstGeom>
          <a:solidFill>
            <a:srgbClr val="669900"/>
          </a:solidFill>
          <a:ln w="9525">
            <a:noFill/>
            <a:miter lim="800000"/>
            <a:headEnd/>
            <a:tailEnd/>
          </a:ln>
        </p:spPr>
        <p:txBody>
          <a:bodyPr>
            <a:spAutoFit/>
          </a:bodyPr>
          <a:lstStyle/>
          <a:p>
            <a:r>
              <a:rPr lang="de-DE">
                <a:solidFill>
                  <a:srgbClr val="77933C"/>
                </a:solidFill>
                <a:latin typeface="Calibri" pitchFamily="34" charset="0"/>
              </a:rPr>
              <a:t>………………………………………………………………</a:t>
            </a:r>
          </a:p>
        </p:txBody>
      </p:sp>
      <p:pic>
        <p:nvPicPr>
          <p:cNvPr id="25604" name="Picture 2" descr="C:\Users\Berlin-02\Desktop\tender\logo"/>
          <p:cNvPicPr>
            <a:picLocks noChangeAspect="1" noChangeArrowheads="1"/>
          </p:cNvPicPr>
          <p:nvPr/>
        </p:nvPicPr>
        <p:blipFill>
          <a:blip r:embed="rId2" cstate="print"/>
          <a:srcRect/>
          <a:stretch>
            <a:fillRect/>
          </a:stretch>
        </p:blipFill>
        <p:spPr bwMode="auto">
          <a:xfrm>
            <a:off x="6019800" y="609600"/>
            <a:ext cx="2590800" cy="990600"/>
          </a:xfrm>
          <a:prstGeom prst="rect">
            <a:avLst/>
          </a:prstGeom>
          <a:noFill/>
          <a:ln w="9525">
            <a:noFill/>
            <a:miter lim="800000"/>
            <a:headEnd/>
            <a:tailEnd/>
          </a:ln>
        </p:spPr>
      </p:pic>
      <p:sp>
        <p:nvSpPr>
          <p:cNvPr id="25605" name="Text Box 5"/>
          <p:cNvSpPr txBox="1">
            <a:spLocks noChangeArrowheads="1"/>
          </p:cNvSpPr>
          <p:nvPr/>
        </p:nvSpPr>
        <p:spPr bwMode="auto">
          <a:xfrm>
            <a:off x="457200" y="228600"/>
            <a:ext cx="8305800" cy="366713"/>
          </a:xfrm>
          <a:prstGeom prst="rect">
            <a:avLst/>
          </a:prstGeom>
          <a:solidFill>
            <a:srgbClr val="669900"/>
          </a:solidFill>
          <a:ln w="9525">
            <a:noFill/>
            <a:miter lim="800000"/>
            <a:headEnd/>
            <a:tailEnd/>
          </a:ln>
          <a:effectLst/>
        </p:spPr>
        <p:txBody>
          <a:bodyPr>
            <a:spAutoFit/>
          </a:bodyPr>
          <a:lstStyle/>
          <a:p>
            <a:pPr>
              <a:spcBef>
                <a:spcPct val="50000"/>
              </a:spcBef>
            </a:pPr>
            <a:endParaRPr lang="de-DE">
              <a:solidFill>
                <a:schemeClr val="bg1"/>
              </a:solidFill>
              <a:effectLst>
                <a:outerShdw blurRad="38100" dist="38100" dir="2700000" algn="tl">
                  <a:srgbClr val="000000"/>
                </a:outerShdw>
              </a:effectLst>
            </a:endParaRPr>
          </a:p>
        </p:txBody>
      </p:sp>
      <p:sp>
        <p:nvSpPr>
          <p:cNvPr id="7" name="Rectangle 5"/>
          <p:cNvSpPr txBox="1">
            <a:spLocks noChangeArrowheads="1"/>
          </p:cNvSpPr>
          <p:nvPr/>
        </p:nvSpPr>
        <p:spPr>
          <a:xfrm>
            <a:off x="381000" y="1066800"/>
            <a:ext cx="7618040" cy="5257800"/>
          </a:xfrm>
          <a:prstGeom prst="rect">
            <a:avLst/>
          </a:prstGeom>
        </p:spPr>
        <p:txBody>
          <a:bodyPr/>
          <a:lstStyle/>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r>
              <a:rPr lang="de-DE" sz="1000" dirty="0" smtClean="0">
                <a:solidFill>
                  <a:srgbClr val="696969"/>
                </a:solidFill>
              </a:rPr>
              <a:t>Quelle: Kurdistan Review Jan.2014 </a:t>
            </a:r>
            <a:endParaRPr lang="de-DE" sz="1100" dirty="0" smtClean="0">
              <a:solidFill>
                <a:srgbClr val="696969"/>
              </a:solidFill>
            </a:endParaRPr>
          </a:p>
          <a:p>
            <a:pPr marL="342900" indent="-342900">
              <a:spcAft>
                <a:spcPct val="60000"/>
              </a:spcAft>
              <a:buClr>
                <a:srgbClr val="6DBF8A"/>
              </a:buClr>
            </a:pPr>
            <a:endParaRPr lang="en-US" sz="1100" dirty="0" smtClean="0"/>
          </a:p>
          <a:p>
            <a:pPr marL="342900" lvl="0" indent="-342900">
              <a:spcAft>
                <a:spcPct val="60000"/>
              </a:spcAft>
              <a:buClr>
                <a:srgbClr val="6DBF8A"/>
              </a:buClr>
            </a:pPr>
            <a:endParaRPr lang="de-DE" sz="1100" dirty="0" smtClean="0">
              <a:solidFill>
                <a:srgbClr val="696969"/>
              </a:solidFill>
            </a:endParaRPr>
          </a:p>
        </p:txBody>
      </p:sp>
      <p:sp>
        <p:nvSpPr>
          <p:cNvPr id="9" name="Rectangle 4"/>
          <p:cNvSpPr>
            <a:spLocks noChangeArrowheads="1"/>
          </p:cNvSpPr>
          <p:nvPr/>
        </p:nvSpPr>
        <p:spPr bwMode="auto">
          <a:xfrm>
            <a:off x="533400" y="152400"/>
            <a:ext cx="8358187" cy="492443"/>
          </a:xfrm>
          <a:prstGeom prst="rect">
            <a:avLst/>
          </a:prstGeom>
          <a:noFill/>
          <a:ln w="9525">
            <a:noFill/>
            <a:miter lim="800000"/>
            <a:headEnd/>
            <a:tailEnd/>
          </a:ln>
        </p:spPr>
        <p:txBody>
          <a:bodyPr>
            <a:spAutoFit/>
          </a:bodyPr>
          <a:lstStyle/>
          <a:p>
            <a:pPr>
              <a:spcBef>
                <a:spcPct val="50000"/>
              </a:spcBef>
              <a:defRPr/>
            </a:pPr>
            <a:r>
              <a:rPr lang="de-DE" sz="2600" dirty="0" smtClean="0">
                <a:solidFill>
                  <a:schemeClr val="bg1"/>
                </a:solidFill>
                <a:latin typeface="Arial" pitchFamily="34" charset="0"/>
              </a:rPr>
              <a:t>3.3 </a:t>
            </a:r>
            <a:r>
              <a:rPr lang="de-DE" sz="2600" dirty="0">
                <a:solidFill>
                  <a:schemeClr val="bg1"/>
                </a:solidFill>
                <a:latin typeface="Arial" pitchFamily="34" charset="0"/>
              </a:rPr>
              <a:t>Möglichkeiten für deutsche Firmen im Irak</a:t>
            </a:r>
          </a:p>
        </p:txBody>
      </p:sp>
      <p:sp>
        <p:nvSpPr>
          <p:cNvPr id="8" name="Text Box 2"/>
          <p:cNvSpPr txBox="1">
            <a:spLocks noChangeArrowheads="1"/>
          </p:cNvSpPr>
          <p:nvPr/>
        </p:nvSpPr>
        <p:spPr bwMode="auto">
          <a:xfrm>
            <a:off x="381000" y="1524000"/>
            <a:ext cx="7467600" cy="461665"/>
          </a:xfrm>
          <a:prstGeom prst="rect">
            <a:avLst/>
          </a:prstGeom>
          <a:noFill/>
          <a:ln w="9525">
            <a:noFill/>
            <a:miter lim="800000"/>
            <a:headEnd/>
            <a:tailEnd/>
          </a:ln>
        </p:spPr>
        <p:txBody>
          <a:bodyPr wrap="square">
            <a:spAutoFit/>
          </a:bodyPr>
          <a:lstStyle/>
          <a:p>
            <a:pPr marL="533400" indent="-533400">
              <a:spcAft>
                <a:spcPct val="60000"/>
              </a:spcAft>
              <a:buClr>
                <a:srgbClr val="6DBF8A"/>
              </a:buClr>
            </a:pPr>
            <a:r>
              <a:rPr lang="de-DE" sz="2400" dirty="0" smtClean="0">
                <a:solidFill>
                  <a:schemeClr val="accent3">
                    <a:lumMod val="75000"/>
                  </a:schemeClr>
                </a:solidFill>
                <a:latin typeface="+mn-lt"/>
              </a:rPr>
              <a:t>Landwirtschaft in IKR</a:t>
            </a:r>
          </a:p>
        </p:txBody>
      </p:sp>
      <p:sp>
        <p:nvSpPr>
          <p:cNvPr id="10" name="Rectangle 9"/>
          <p:cNvSpPr/>
          <p:nvPr/>
        </p:nvSpPr>
        <p:spPr>
          <a:xfrm>
            <a:off x="304800" y="2438400"/>
            <a:ext cx="8153400" cy="3693319"/>
          </a:xfrm>
          <a:prstGeom prst="rect">
            <a:avLst/>
          </a:prstGeom>
        </p:spPr>
        <p:txBody>
          <a:bodyPr wrap="square">
            <a:spAutoFit/>
          </a:bodyPr>
          <a:lstStyle/>
          <a:p>
            <a:pPr hangingPunct="0">
              <a:buClr>
                <a:schemeClr val="accent1"/>
              </a:buClr>
              <a:buSzPct val="75000"/>
              <a:buFont typeface="Wingdings" pitchFamily="2" charset="2"/>
              <a:buChar char="Ø"/>
            </a:pPr>
            <a:r>
              <a:rPr lang="de-DE" dirty="0" smtClean="0">
                <a:solidFill>
                  <a:srgbClr val="696969"/>
                </a:solidFill>
              </a:rPr>
              <a:t>10% des BIP.</a:t>
            </a:r>
          </a:p>
          <a:p>
            <a:pPr hangingPunct="0">
              <a:buClr>
                <a:schemeClr val="accent1"/>
              </a:buClr>
              <a:buSzPct val="75000"/>
              <a:buFont typeface="Wingdings" pitchFamily="2" charset="2"/>
              <a:buChar char="Ø"/>
            </a:pPr>
            <a:endParaRPr lang="de-DE" dirty="0" smtClean="0">
              <a:solidFill>
                <a:srgbClr val="696969"/>
              </a:solidFill>
            </a:endParaRPr>
          </a:p>
          <a:p>
            <a:pPr hangingPunct="0">
              <a:buClr>
                <a:schemeClr val="accent1"/>
              </a:buClr>
              <a:buSzPct val="75000"/>
              <a:buFont typeface="Wingdings" pitchFamily="2" charset="2"/>
              <a:buChar char="Ø"/>
            </a:pPr>
            <a:r>
              <a:rPr lang="de-DE" dirty="0" smtClean="0">
                <a:solidFill>
                  <a:srgbClr val="696969"/>
                </a:solidFill>
              </a:rPr>
              <a:t>Investitionen in Höhe von $677Mio. von 2006-2013</a:t>
            </a:r>
          </a:p>
          <a:p>
            <a:pPr hangingPunct="0">
              <a:buClr>
                <a:schemeClr val="accent1"/>
              </a:buClr>
              <a:buSzPct val="75000"/>
              <a:buFont typeface="Wingdings" pitchFamily="2" charset="2"/>
              <a:buChar char="Ø"/>
            </a:pPr>
            <a:endParaRPr lang="de-DE" dirty="0" smtClean="0">
              <a:solidFill>
                <a:srgbClr val="696969"/>
              </a:solidFill>
            </a:endParaRPr>
          </a:p>
          <a:p>
            <a:pPr hangingPunct="0">
              <a:buClr>
                <a:schemeClr val="accent1"/>
              </a:buClr>
              <a:buSzPct val="75000"/>
              <a:buFont typeface="Wingdings" pitchFamily="2" charset="2"/>
              <a:buChar char="Ø"/>
            </a:pPr>
            <a:r>
              <a:rPr lang="de-DE" dirty="0" smtClean="0">
                <a:solidFill>
                  <a:srgbClr val="696969"/>
                </a:solidFill>
              </a:rPr>
              <a:t>Weitere $1,2Mrd. sind für die nächsten 7Jahre zur weiterentwicklung des Sektors geplant</a:t>
            </a:r>
          </a:p>
          <a:p>
            <a:pPr hangingPunct="0">
              <a:buClr>
                <a:schemeClr val="accent1"/>
              </a:buClr>
              <a:buSzPct val="75000"/>
              <a:buFont typeface="Wingdings" pitchFamily="2" charset="2"/>
              <a:buChar char="Ø"/>
            </a:pPr>
            <a:endParaRPr lang="de-DE" dirty="0" smtClean="0">
              <a:solidFill>
                <a:srgbClr val="696969"/>
              </a:solidFill>
            </a:endParaRPr>
          </a:p>
          <a:p>
            <a:pPr hangingPunct="0">
              <a:buClr>
                <a:schemeClr val="accent1"/>
              </a:buClr>
              <a:buSzPct val="75000"/>
              <a:buFont typeface="Wingdings" pitchFamily="2" charset="2"/>
              <a:buChar char="Ø"/>
            </a:pPr>
            <a:endParaRPr lang="de-DE" dirty="0" smtClean="0">
              <a:solidFill>
                <a:srgbClr val="696969"/>
              </a:solidFill>
            </a:endParaRPr>
          </a:p>
          <a:p>
            <a:endParaRPr lang="en-US" dirty="0" smtClean="0">
              <a:solidFill>
                <a:srgbClr val="696969"/>
              </a:solidFill>
            </a:endParaRPr>
          </a:p>
          <a:p>
            <a:pPr>
              <a:buFont typeface="Wingdings" pitchFamily="2" charset="2"/>
              <a:buChar char="Ø"/>
            </a:pPr>
            <a:endParaRPr lang="en-US" dirty="0" smtClean="0">
              <a:solidFill>
                <a:srgbClr val="696969"/>
              </a:solidFill>
            </a:endParaRPr>
          </a:p>
          <a:p>
            <a:endParaRPr lang="de-DE" dirty="0" smtClean="0">
              <a:solidFill>
                <a:srgbClr val="696969"/>
              </a:solidFill>
            </a:endParaRPr>
          </a:p>
          <a:p>
            <a:pPr hangingPunct="0">
              <a:buClr>
                <a:schemeClr val="accent1"/>
              </a:buClr>
              <a:buSzPct val="75000"/>
              <a:buFont typeface="Wingdings" pitchFamily="2" charset="2"/>
              <a:buChar char="Ø"/>
            </a:pPr>
            <a:endParaRPr lang="de-DE" dirty="0" smtClean="0">
              <a:solidFill>
                <a:srgbClr val="696969"/>
              </a:solidFill>
            </a:endParaRPr>
          </a:p>
          <a:p>
            <a:pPr hangingPunct="0">
              <a:buClr>
                <a:schemeClr val="accent1"/>
              </a:buClr>
              <a:buSzPct val="75000"/>
            </a:pPr>
            <a:endParaRPr lang="en-US" dirty="0">
              <a:solidFill>
                <a:srgbClr val="696969"/>
              </a:solidFill>
            </a:endParaRPr>
          </a:p>
        </p:txBody>
      </p:sp>
      <p:pic>
        <p:nvPicPr>
          <p:cNvPr id="12" name="Picture 2"/>
          <p:cNvPicPr>
            <a:picLocks noChangeAspect="1" noChangeArrowheads="1"/>
          </p:cNvPicPr>
          <p:nvPr/>
        </p:nvPicPr>
        <p:blipFill>
          <a:blip r:embed="rId3" cstate="print"/>
          <a:srcRect/>
          <a:stretch>
            <a:fillRect/>
          </a:stretch>
        </p:blipFill>
        <p:spPr bwMode="auto">
          <a:xfrm>
            <a:off x="4495800" y="4114800"/>
            <a:ext cx="3096344" cy="256488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a:spLocks noChangeArrowheads="1"/>
          </p:cNvSpPr>
          <p:nvPr/>
        </p:nvSpPr>
        <p:spPr bwMode="auto">
          <a:xfrm>
            <a:off x="8763000" y="228600"/>
            <a:ext cx="381000" cy="6683375"/>
          </a:xfrm>
          <a:prstGeom prst="rect">
            <a:avLst/>
          </a:prstGeom>
          <a:solidFill>
            <a:srgbClr val="669900"/>
          </a:solidFill>
          <a:ln w="9525">
            <a:noFill/>
            <a:miter lim="800000"/>
            <a:headEnd/>
            <a:tailEnd/>
          </a:ln>
        </p:spPr>
        <p:txBody>
          <a:bodyPr>
            <a:spAutoFit/>
          </a:bodyPr>
          <a:lstStyle/>
          <a:p>
            <a:r>
              <a:rPr lang="de-DE">
                <a:solidFill>
                  <a:srgbClr val="77933C"/>
                </a:solidFill>
                <a:latin typeface="Calibri" pitchFamily="34" charset="0"/>
              </a:rPr>
              <a:t>………………………………………………………………</a:t>
            </a:r>
          </a:p>
        </p:txBody>
      </p:sp>
      <p:pic>
        <p:nvPicPr>
          <p:cNvPr id="25604" name="Picture 2" descr="C:\Users\Berlin-02\Desktop\tender\logo"/>
          <p:cNvPicPr>
            <a:picLocks noChangeAspect="1" noChangeArrowheads="1"/>
          </p:cNvPicPr>
          <p:nvPr/>
        </p:nvPicPr>
        <p:blipFill>
          <a:blip r:embed="rId2" cstate="print"/>
          <a:srcRect/>
          <a:stretch>
            <a:fillRect/>
          </a:stretch>
        </p:blipFill>
        <p:spPr bwMode="auto">
          <a:xfrm>
            <a:off x="6019800" y="609600"/>
            <a:ext cx="2590800" cy="990600"/>
          </a:xfrm>
          <a:prstGeom prst="rect">
            <a:avLst/>
          </a:prstGeom>
          <a:noFill/>
          <a:ln w="9525">
            <a:noFill/>
            <a:miter lim="800000"/>
            <a:headEnd/>
            <a:tailEnd/>
          </a:ln>
        </p:spPr>
      </p:pic>
      <p:sp>
        <p:nvSpPr>
          <p:cNvPr id="25605" name="Text Box 5"/>
          <p:cNvSpPr txBox="1">
            <a:spLocks noChangeArrowheads="1"/>
          </p:cNvSpPr>
          <p:nvPr/>
        </p:nvSpPr>
        <p:spPr bwMode="auto">
          <a:xfrm>
            <a:off x="457200" y="228600"/>
            <a:ext cx="8305800" cy="366713"/>
          </a:xfrm>
          <a:prstGeom prst="rect">
            <a:avLst/>
          </a:prstGeom>
          <a:solidFill>
            <a:srgbClr val="669900"/>
          </a:solidFill>
          <a:ln w="9525">
            <a:noFill/>
            <a:miter lim="800000"/>
            <a:headEnd/>
            <a:tailEnd/>
          </a:ln>
          <a:effectLst/>
        </p:spPr>
        <p:txBody>
          <a:bodyPr>
            <a:spAutoFit/>
          </a:bodyPr>
          <a:lstStyle/>
          <a:p>
            <a:pPr>
              <a:spcBef>
                <a:spcPct val="50000"/>
              </a:spcBef>
            </a:pPr>
            <a:endParaRPr lang="de-DE">
              <a:solidFill>
                <a:schemeClr val="bg1"/>
              </a:solidFill>
              <a:effectLst>
                <a:outerShdw blurRad="38100" dist="38100" dir="2700000" algn="tl">
                  <a:srgbClr val="000000"/>
                </a:outerShdw>
              </a:effectLst>
            </a:endParaRPr>
          </a:p>
        </p:txBody>
      </p:sp>
      <p:sp>
        <p:nvSpPr>
          <p:cNvPr id="7" name="Rectangle 5"/>
          <p:cNvSpPr txBox="1">
            <a:spLocks noChangeArrowheads="1"/>
          </p:cNvSpPr>
          <p:nvPr/>
        </p:nvSpPr>
        <p:spPr>
          <a:xfrm>
            <a:off x="381000" y="1066800"/>
            <a:ext cx="7618040" cy="5257800"/>
          </a:xfrm>
          <a:prstGeom prst="rect">
            <a:avLst/>
          </a:prstGeom>
        </p:spPr>
        <p:txBody>
          <a:bodyPr/>
          <a:lstStyle/>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r>
              <a:rPr lang="de-DE" sz="1000" dirty="0" smtClean="0">
                <a:solidFill>
                  <a:srgbClr val="696969"/>
                </a:solidFill>
              </a:rPr>
              <a:t>Quelle: Kurdistan Review Jan.2014 </a:t>
            </a:r>
            <a:endParaRPr lang="de-DE" sz="1100" dirty="0" smtClean="0">
              <a:solidFill>
                <a:srgbClr val="696969"/>
              </a:solidFill>
            </a:endParaRPr>
          </a:p>
          <a:p>
            <a:pPr marL="342900" indent="-342900">
              <a:spcAft>
                <a:spcPct val="60000"/>
              </a:spcAft>
              <a:buClr>
                <a:srgbClr val="6DBF8A"/>
              </a:buClr>
            </a:pPr>
            <a:endParaRPr lang="en-US" sz="1100" dirty="0" smtClean="0"/>
          </a:p>
          <a:p>
            <a:pPr marL="342900" lvl="0" indent="-342900">
              <a:spcAft>
                <a:spcPct val="60000"/>
              </a:spcAft>
              <a:buClr>
                <a:srgbClr val="6DBF8A"/>
              </a:buClr>
            </a:pPr>
            <a:endParaRPr lang="de-DE" sz="1100" dirty="0" smtClean="0">
              <a:solidFill>
                <a:srgbClr val="696969"/>
              </a:solidFill>
            </a:endParaRPr>
          </a:p>
        </p:txBody>
      </p:sp>
      <p:sp>
        <p:nvSpPr>
          <p:cNvPr id="9" name="Rectangle 4"/>
          <p:cNvSpPr>
            <a:spLocks noChangeArrowheads="1"/>
          </p:cNvSpPr>
          <p:nvPr/>
        </p:nvSpPr>
        <p:spPr bwMode="auto">
          <a:xfrm>
            <a:off x="533400" y="152400"/>
            <a:ext cx="8358187" cy="492443"/>
          </a:xfrm>
          <a:prstGeom prst="rect">
            <a:avLst/>
          </a:prstGeom>
          <a:noFill/>
          <a:ln w="9525">
            <a:noFill/>
            <a:miter lim="800000"/>
            <a:headEnd/>
            <a:tailEnd/>
          </a:ln>
        </p:spPr>
        <p:txBody>
          <a:bodyPr>
            <a:spAutoFit/>
          </a:bodyPr>
          <a:lstStyle/>
          <a:p>
            <a:pPr>
              <a:spcBef>
                <a:spcPct val="50000"/>
              </a:spcBef>
              <a:defRPr/>
            </a:pPr>
            <a:r>
              <a:rPr lang="de-DE" sz="2600" dirty="0" smtClean="0">
                <a:solidFill>
                  <a:schemeClr val="bg1"/>
                </a:solidFill>
                <a:latin typeface="Arial" pitchFamily="34" charset="0"/>
              </a:rPr>
              <a:t>3.4 </a:t>
            </a:r>
            <a:r>
              <a:rPr lang="de-DE" sz="2600" dirty="0">
                <a:solidFill>
                  <a:schemeClr val="bg1"/>
                </a:solidFill>
                <a:latin typeface="Arial" pitchFamily="34" charset="0"/>
              </a:rPr>
              <a:t>Möglichkeiten für deutsche Firmen im Irak</a:t>
            </a:r>
          </a:p>
        </p:txBody>
      </p:sp>
      <p:sp>
        <p:nvSpPr>
          <p:cNvPr id="8" name="Text Box 2"/>
          <p:cNvSpPr txBox="1">
            <a:spLocks noChangeArrowheads="1"/>
          </p:cNvSpPr>
          <p:nvPr/>
        </p:nvSpPr>
        <p:spPr bwMode="auto">
          <a:xfrm>
            <a:off x="609600" y="1524000"/>
            <a:ext cx="7467600" cy="461665"/>
          </a:xfrm>
          <a:prstGeom prst="rect">
            <a:avLst/>
          </a:prstGeom>
          <a:noFill/>
          <a:ln w="9525">
            <a:noFill/>
            <a:miter lim="800000"/>
            <a:headEnd/>
            <a:tailEnd/>
          </a:ln>
        </p:spPr>
        <p:txBody>
          <a:bodyPr wrap="square">
            <a:spAutoFit/>
          </a:bodyPr>
          <a:lstStyle/>
          <a:p>
            <a:pPr marL="533400" indent="-533400">
              <a:spcAft>
                <a:spcPct val="60000"/>
              </a:spcAft>
              <a:buClr>
                <a:srgbClr val="6DBF8A"/>
              </a:buClr>
            </a:pPr>
            <a:r>
              <a:rPr lang="de-DE" sz="2400" dirty="0" smtClean="0">
                <a:solidFill>
                  <a:schemeClr val="accent3">
                    <a:lumMod val="75000"/>
                  </a:schemeClr>
                </a:solidFill>
                <a:latin typeface="+mn-lt"/>
              </a:rPr>
              <a:t>Bewässurngsprojekte</a:t>
            </a:r>
          </a:p>
        </p:txBody>
      </p:sp>
      <p:pic>
        <p:nvPicPr>
          <p:cNvPr id="11" name="Picture 2"/>
          <p:cNvPicPr>
            <a:picLocks noChangeAspect="1" noChangeArrowheads="1"/>
          </p:cNvPicPr>
          <p:nvPr/>
        </p:nvPicPr>
        <p:blipFill>
          <a:blip r:embed="rId3" cstate="print"/>
          <a:srcRect/>
          <a:stretch>
            <a:fillRect/>
          </a:stretch>
        </p:blipFill>
        <p:spPr bwMode="auto">
          <a:xfrm>
            <a:off x="609600" y="2590800"/>
            <a:ext cx="5328592" cy="1434621"/>
          </a:xfrm>
          <a:prstGeom prst="rect">
            <a:avLst/>
          </a:prstGeom>
          <a:noFill/>
          <a:ln w="9525">
            <a:noFill/>
            <a:miter lim="800000"/>
            <a:headEnd/>
            <a:tailEnd/>
          </a:ln>
        </p:spPr>
      </p:pic>
      <p:pic>
        <p:nvPicPr>
          <p:cNvPr id="13" name="Picture 3"/>
          <p:cNvPicPr>
            <a:picLocks noChangeAspect="1" noChangeArrowheads="1"/>
          </p:cNvPicPr>
          <p:nvPr/>
        </p:nvPicPr>
        <p:blipFill>
          <a:blip r:embed="rId4" cstate="print"/>
          <a:srcRect/>
          <a:stretch>
            <a:fillRect/>
          </a:stretch>
        </p:blipFill>
        <p:spPr bwMode="auto">
          <a:xfrm>
            <a:off x="5486400" y="4267200"/>
            <a:ext cx="2657475" cy="16954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a:spLocks noChangeArrowheads="1"/>
          </p:cNvSpPr>
          <p:nvPr/>
        </p:nvSpPr>
        <p:spPr bwMode="auto">
          <a:xfrm>
            <a:off x="8763000" y="228600"/>
            <a:ext cx="381000" cy="6683375"/>
          </a:xfrm>
          <a:prstGeom prst="rect">
            <a:avLst/>
          </a:prstGeom>
          <a:solidFill>
            <a:srgbClr val="669900"/>
          </a:solidFill>
          <a:ln w="9525">
            <a:noFill/>
            <a:miter lim="800000"/>
            <a:headEnd/>
            <a:tailEnd/>
          </a:ln>
        </p:spPr>
        <p:txBody>
          <a:bodyPr>
            <a:spAutoFit/>
          </a:bodyPr>
          <a:lstStyle/>
          <a:p>
            <a:r>
              <a:rPr lang="de-DE">
                <a:solidFill>
                  <a:srgbClr val="77933C"/>
                </a:solidFill>
                <a:latin typeface="Calibri" pitchFamily="34" charset="0"/>
              </a:rPr>
              <a:t>………………………………………………………………</a:t>
            </a:r>
          </a:p>
        </p:txBody>
      </p:sp>
      <p:pic>
        <p:nvPicPr>
          <p:cNvPr id="25604" name="Picture 2" descr="C:\Users\Berlin-02\Desktop\tender\logo"/>
          <p:cNvPicPr>
            <a:picLocks noChangeAspect="1" noChangeArrowheads="1"/>
          </p:cNvPicPr>
          <p:nvPr/>
        </p:nvPicPr>
        <p:blipFill>
          <a:blip r:embed="rId2" cstate="print"/>
          <a:srcRect/>
          <a:stretch>
            <a:fillRect/>
          </a:stretch>
        </p:blipFill>
        <p:spPr bwMode="auto">
          <a:xfrm>
            <a:off x="6019800" y="609600"/>
            <a:ext cx="2590800" cy="990600"/>
          </a:xfrm>
          <a:prstGeom prst="rect">
            <a:avLst/>
          </a:prstGeom>
          <a:noFill/>
          <a:ln w="9525">
            <a:noFill/>
            <a:miter lim="800000"/>
            <a:headEnd/>
            <a:tailEnd/>
          </a:ln>
        </p:spPr>
      </p:pic>
      <p:sp>
        <p:nvSpPr>
          <p:cNvPr id="25605" name="Text Box 5"/>
          <p:cNvSpPr txBox="1">
            <a:spLocks noChangeArrowheads="1"/>
          </p:cNvSpPr>
          <p:nvPr/>
        </p:nvSpPr>
        <p:spPr bwMode="auto">
          <a:xfrm>
            <a:off x="457200" y="228600"/>
            <a:ext cx="8305800" cy="366713"/>
          </a:xfrm>
          <a:prstGeom prst="rect">
            <a:avLst/>
          </a:prstGeom>
          <a:solidFill>
            <a:srgbClr val="669900"/>
          </a:solidFill>
          <a:ln w="9525">
            <a:noFill/>
            <a:miter lim="800000"/>
            <a:headEnd/>
            <a:tailEnd/>
          </a:ln>
          <a:effectLst/>
        </p:spPr>
        <p:txBody>
          <a:bodyPr>
            <a:spAutoFit/>
          </a:bodyPr>
          <a:lstStyle/>
          <a:p>
            <a:pPr>
              <a:spcBef>
                <a:spcPct val="50000"/>
              </a:spcBef>
            </a:pPr>
            <a:endParaRPr lang="de-DE">
              <a:solidFill>
                <a:schemeClr val="bg1"/>
              </a:solidFill>
              <a:effectLst>
                <a:outerShdw blurRad="38100" dist="38100" dir="2700000" algn="tl">
                  <a:srgbClr val="000000"/>
                </a:outerShdw>
              </a:effectLst>
            </a:endParaRPr>
          </a:p>
        </p:txBody>
      </p:sp>
      <p:sp>
        <p:nvSpPr>
          <p:cNvPr id="7" name="Rectangle 5"/>
          <p:cNvSpPr txBox="1">
            <a:spLocks noChangeArrowheads="1"/>
          </p:cNvSpPr>
          <p:nvPr/>
        </p:nvSpPr>
        <p:spPr>
          <a:xfrm>
            <a:off x="381000" y="1066800"/>
            <a:ext cx="7618040" cy="5257800"/>
          </a:xfrm>
          <a:prstGeom prst="rect">
            <a:avLst/>
          </a:prstGeom>
        </p:spPr>
        <p:txBody>
          <a:bodyPr/>
          <a:lstStyle/>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r>
              <a:rPr lang="de-DE" sz="1000" dirty="0" smtClean="0">
                <a:solidFill>
                  <a:srgbClr val="696969"/>
                </a:solidFill>
              </a:rPr>
              <a:t>Quelle: Kurdistan Review Jan.2014 </a:t>
            </a:r>
            <a:endParaRPr lang="de-DE" sz="1100" dirty="0" smtClean="0">
              <a:solidFill>
                <a:srgbClr val="696969"/>
              </a:solidFill>
            </a:endParaRPr>
          </a:p>
          <a:p>
            <a:pPr marL="342900" indent="-342900">
              <a:spcAft>
                <a:spcPct val="60000"/>
              </a:spcAft>
              <a:buClr>
                <a:srgbClr val="6DBF8A"/>
              </a:buClr>
            </a:pPr>
            <a:endParaRPr lang="en-US" sz="1100" dirty="0" smtClean="0"/>
          </a:p>
          <a:p>
            <a:pPr marL="342900" lvl="0" indent="-342900">
              <a:spcAft>
                <a:spcPct val="60000"/>
              </a:spcAft>
              <a:buClr>
                <a:srgbClr val="6DBF8A"/>
              </a:buClr>
            </a:pPr>
            <a:endParaRPr lang="de-DE" sz="1100" dirty="0" smtClean="0">
              <a:solidFill>
                <a:srgbClr val="696969"/>
              </a:solidFill>
            </a:endParaRPr>
          </a:p>
        </p:txBody>
      </p:sp>
      <p:sp>
        <p:nvSpPr>
          <p:cNvPr id="9" name="Rectangle 4"/>
          <p:cNvSpPr>
            <a:spLocks noChangeArrowheads="1"/>
          </p:cNvSpPr>
          <p:nvPr/>
        </p:nvSpPr>
        <p:spPr bwMode="auto">
          <a:xfrm>
            <a:off x="533400" y="152400"/>
            <a:ext cx="8358187" cy="492443"/>
          </a:xfrm>
          <a:prstGeom prst="rect">
            <a:avLst/>
          </a:prstGeom>
          <a:noFill/>
          <a:ln w="9525">
            <a:noFill/>
            <a:miter lim="800000"/>
            <a:headEnd/>
            <a:tailEnd/>
          </a:ln>
        </p:spPr>
        <p:txBody>
          <a:bodyPr>
            <a:spAutoFit/>
          </a:bodyPr>
          <a:lstStyle/>
          <a:p>
            <a:pPr>
              <a:spcBef>
                <a:spcPct val="50000"/>
              </a:spcBef>
              <a:defRPr/>
            </a:pPr>
            <a:r>
              <a:rPr lang="de-DE" sz="2600" dirty="0" smtClean="0">
                <a:solidFill>
                  <a:schemeClr val="bg1"/>
                </a:solidFill>
                <a:latin typeface="Arial" pitchFamily="34" charset="0"/>
              </a:rPr>
              <a:t>3.5 </a:t>
            </a:r>
            <a:r>
              <a:rPr lang="de-DE" sz="2600" dirty="0">
                <a:solidFill>
                  <a:schemeClr val="bg1"/>
                </a:solidFill>
                <a:latin typeface="Arial" pitchFamily="34" charset="0"/>
              </a:rPr>
              <a:t>Möglichkeiten für deutsche Firmen im Irak</a:t>
            </a:r>
          </a:p>
        </p:txBody>
      </p:sp>
      <p:sp>
        <p:nvSpPr>
          <p:cNvPr id="8" name="Text Box 2"/>
          <p:cNvSpPr txBox="1">
            <a:spLocks noChangeArrowheads="1"/>
          </p:cNvSpPr>
          <p:nvPr/>
        </p:nvSpPr>
        <p:spPr bwMode="auto">
          <a:xfrm>
            <a:off x="381000" y="1524000"/>
            <a:ext cx="7467600" cy="461665"/>
          </a:xfrm>
          <a:prstGeom prst="rect">
            <a:avLst/>
          </a:prstGeom>
          <a:noFill/>
          <a:ln w="9525">
            <a:noFill/>
            <a:miter lim="800000"/>
            <a:headEnd/>
            <a:tailEnd/>
          </a:ln>
        </p:spPr>
        <p:txBody>
          <a:bodyPr wrap="square">
            <a:spAutoFit/>
          </a:bodyPr>
          <a:lstStyle/>
          <a:p>
            <a:pPr marL="533400" indent="-533400">
              <a:spcAft>
                <a:spcPct val="60000"/>
              </a:spcAft>
              <a:buClr>
                <a:srgbClr val="6DBF8A"/>
              </a:buClr>
            </a:pPr>
            <a:r>
              <a:rPr lang="de-DE" sz="2400" dirty="0" smtClean="0">
                <a:solidFill>
                  <a:schemeClr val="accent3">
                    <a:lumMod val="75000"/>
                  </a:schemeClr>
                </a:solidFill>
                <a:latin typeface="+mn-lt"/>
              </a:rPr>
              <a:t>Haus und Wohnungsbau</a:t>
            </a:r>
          </a:p>
        </p:txBody>
      </p:sp>
      <p:sp>
        <p:nvSpPr>
          <p:cNvPr id="14" name="TextBox 2"/>
          <p:cNvSpPr txBox="1">
            <a:spLocks noChangeArrowheads="1"/>
          </p:cNvSpPr>
          <p:nvPr/>
        </p:nvSpPr>
        <p:spPr bwMode="auto">
          <a:xfrm>
            <a:off x="381000" y="2362200"/>
            <a:ext cx="8035256" cy="1631216"/>
          </a:xfrm>
          <a:prstGeom prst="rect">
            <a:avLst/>
          </a:prstGeom>
          <a:noFill/>
          <a:ln w="9525">
            <a:noFill/>
            <a:miter lim="800000"/>
            <a:headEnd/>
            <a:tailEnd/>
          </a:ln>
        </p:spPr>
        <p:txBody>
          <a:bodyPr wrap="square">
            <a:spAutoFit/>
          </a:bodyPr>
          <a:lstStyle/>
          <a:p>
            <a:pPr hangingPunct="0">
              <a:buClr>
                <a:schemeClr val="accent1"/>
              </a:buClr>
              <a:buSzPct val="75000"/>
              <a:buFont typeface="Wingdings" pitchFamily="2" charset="2"/>
              <a:buChar char="Ø"/>
            </a:pPr>
            <a:r>
              <a:rPr lang="de-DE" sz="2000" dirty="0" smtClean="0">
                <a:solidFill>
                  <a:srgbClr val="696969"/>
                </a:solidFill>
                <a:latin typeface="+mn-lt"/>
              </a:rPr>
              <a:t>  400-1000% Anstieg der Immobilienpreise in den Letzten 10Jahren </a:t>
            </a:r>
          </a:p>
          <a:p>
            <a:pPr hangingPunct="0">
              <a:buClr>
                <a:schemeClr val="accent1"/>
              </a:buClr>
              <a:buSzPct val="75000"/>
              <a:buFont typeface="Wingdings" pitchFamily="2" charset="2"/>
              <a:buChar char="Ø"/>
            </a:pPr>
            <a:endParaRPr lang="de-DE" sz="2000" dirty="0" smtClean="0">
              <a:solidFill>
                <a:srgbClr val="696969"/>
              </a:solidFill>
              <a:latin typeface="+mn-lt"/>
            </a:endParaRPr>
          </a:p>
          <a:p>
            <a:pPr hangingPunct="0">
              <a:buClr>
                <a:schemeClr val="accent1"/>
              </a:buClr>
              <a:buSzPct val="75000"/>
              <a:buFont typeface="Wingdings" pitchFamily="2" charset="2"/>
              <a:buChar char="Ø"/>
            </a:pPr>
            <a:r>
              <a:rPr lang="en-US" sz="2000" dirty="0" smtClean="0">
                <a:solidFill>
                  <a:srgbClr val="696969"/>
                </a:solidFill>
                <a:latin typeface="+mn-lt"/>
              </a:rPr>
              <a:t>  </a:t>
            </a:r>
            <a:r>
              <a:rPr lang="en-US" sz="2000" dirty="0" err="1" smtClean="0">
                <a:solidFill>
                  <a:srgbClr val="696969"/>
                </a:solidFill>
                <a:latin typeface="+mn-lt"/>
              </a:rPr>
              <a:t>Seit</a:t>
            </a:r>
            <a:r>
              <a:rPr lang="en-US" sz="2000" dirty="0" smtClean="0">
                <a:solidFill>
                  <a:srgbClr val="696969"/>
                </a:solidFill>
                <a:latin typeface="+mn-lt"/>
              </a:rPr>
              <a:t> 2006 </a:t>
            </a:r>
            <a:r>
              <a:rPr lang="en-US" sz="2000" dirty="0" err="1" smtClean="0">
                <a:solidFill>
                  <a:srgbClr val="696969"/>
                </a:solidFill>
                <a:latin typeface="+mn-lt"/>
              </a:rPr>
              <a:t>sind</a:t>
            </a:r>
            <a:r>
              <a:rPr lang="en-US" sz="2000" dirty="0" smtClean="0">
                <a:solidFill>
                  <a:srgbClr val="696969"/>
                </a:solidFill>
                <a:latin typeface="+mn-lt"/>
              </a:rPr>
              <a:t> $30,5 </a:t>
            </a:r>
            <a:r>
              <a:rPr lang="en-US" sz="2000" dirty="0" err="1" smtClean="0">
                <a:solidFill>
                  <a:srgbClr val="696969"/>
                </a:solidFill>
                <a:latin typeface="+mn-lt"/>
              </a:rPr>
              <a:t>Mrd</a:t>
            </a:r>
            <a:r>
              <a:rPr lang="en-US" sz="2000" dirty="0" smtClean="0">
                <a:solidFill>
                  <a:srgbClr val="696969"/>
                </a:solidFill>
                <a:latin typeface="+mn-lt"/>
              </a:rPr>
              <a:t>. In KRG </a:t>
            </a:r>
            <a:r>
              <a:rPr lang="en-US" sz="2000" dirty="0" err="1" smtClean="0">
                <a:solidFill>
                  <a:srgbClr val="696969"/>
                </a:solidFill>
                <a:latin typeface="+mn-lt"/>
              </a:rPr>
              <a:t>investiert</a:t>
            </a:r>
            <a:r>
              <a:rPr lang="en-US" sz="2000" dirty="0" smtClean="0">
                <a:solidFill>
                  <a:srgbClr val="696969"/>
                </a:solidFill>
                <a:latin typeface="+mn-lt"/>
              </a:rPr>
              <a:t>. </a:t>
            </a:r>
            <a:r>
              <a:rPr lang="en-US" sz="2000" dirty="0" err="1" smtClean="0">
                <a:solidFill>
                  <a:srgbClr val="696969"/>
                </a:solidFill>
                <a:latin typeface="+mn-lt"/>
              </a:rPr>
              <a:t>Mit</a:t>
            </a:r>
            <a:r>
              <a:rPr lang="en-US" sz="2000" dirty="0" smtClean="0">
                <a:solidFill>
                  <a:srgbClr val="696969"/>
                </a:solidFill>
                <a:latin typeface="+mn-lt"/>
              </a:rPr>
              <a:t> </a:t>
            </a:r>
            <a:r>
              <a:rPr lang="en-US" sz="2000" dirty="0" err="1" smtClean="0">
                <a:solidFill>
                  <a:srgbClr val="696969"/>
                </a:solidFill>
                <a:latin typeface="+mn-lt"/>
              </a:rPr>
              <a:t>diesem</a:t>
            </a:r>
            <a:r>
              <a:rPr lang="en-US" sz="2000" dirty="0" smtClean="0">
                <a:solidFill>
                  <a:srgbClr val="696969"/>
                </a:solidFill>
                <a:latin typeface="+mn-lt"/>
              </a:rPr>
              <a:t> </a:t>
            </a:r>
            <a:r>
              <a:rPr lang="en-US" sz="2000" dirty="0" err="1" smtClean="0">
                <a:solidFill>
                  <a:srgbClr val="696969"/>
                </a:solidFill>
                <a:latin typeface="+mn-lt"/>
              </a:rPr>
              <a:t>Kapital</a:t>
            </a:r>
            <a:endParaRPr lang="en-US" sz="2000" dirty="0" smtClean="0">
              <a:solidFill>
                <a:srgbClr val="696969"/>
              </a:solidFill>
              <a:latin typeface="+mn-lt"/>
            </a:endParaRPr>
          </a:p>
          <a:p>
            <a:pPr hangingPunct="0">
              <a:buClr>
                <a:schemeClr val="accent1"/>
              </a:buClr>
              <a:buSzPct val="75000"/>
            </a:pPr>
            <a:r>
              <a:rPr lang="en-US" sz="2000" dirty="0" smtClean="0">
                <a:solidFill>
                  <a:srgbClr val="696969"/>
                </a:solidFill>
                <a:latin typeface="+mn-lt"/>
              </a:rPr>
              <a:t>    </a:t>
            </a:r>
            <a:r>
              <a:rPr lang="en-US" sz="2000" dirty="0" err="1" smtClean="0">
                <a:solidFill>
                  <a:srgbClr val="696969"/>
                </a:solidFill>
                <a:latin typeface="+mn-lt"/>
              </a:rPr>
              <a:t>wurden</a:t>
            </a:r>
            <a:r>
              <a:rPr lang="en-US" sz="2000" dirty="0" smtClean="0">
                <a:solidFill>
                  <a:srgbClr val="696969"/>
                </a:solidFill>
                <a:latin typeface="+mn-lt"/>
              </a:rPr>
              <a:t>: </a:t>
            </a:r>
            <a:endParaRPr lang="en-US" sz="2000" dirty="0">
              <a:solidFill>
                <a:srgbClr val="696969"/>
              </a:solidFill>
              <a:latin typeface="+mn-lt"/>
            </a:endParaRPr>
          </a:p>
          <a:p>
            <a:pPr hangingPunct="0"/>
            <a:r>
              <a:rPr lang="en-US" sz="2000" dirty="0">
                <a:solidFill>
                  <a:srgbClr val="696969"/>
                </a:solidFill>
                <a:latin typeface="+mn-lt"/>
              </a:rPr>
              <a:t> </a:t>
            </a:r>
          </a:p>
        </p:txBody>
      </p:sp>
      <p:pic>
        <p:nvPicPr>
          <p:cNvPr id="15" name="Picture 3"/>
          <p:cNvPicPr>
            <a:picLocks noChangeAspect="1" noChangeArrowheads="1"/>
          </p:cNvPicPr>
          <p:nvPr/>
        </p:nvPicPr>
        <p:blipFill>
          <a:blip r:embed="rId3" cstate="print"/>
          <a:srcRect/>
          <a:stretch>
            <a:fillRect/>
          </a:stretch>
        </p:blipFill>
        <p:spPr bwMode="auto">
          <a:xfrm>
            <a:off x="3581400" y="3733800"/>
            <a:ext cx="2177730" cy="2736304"/>
          </a:xfrm>
          <a:prstGeom prst="rect">
            <a:avLst/>
          </a:prstGeom>
          <a:noFill/>
          <a:ln w="9525">
            <a:noFill/>
            <a:miter lim="800000"/>
            <a:headEnd/>
            <a:tailEnd/>
          </a:ln>
        </p:spPr>
      </p:pic>
      <p:pic>
        <p:nvPicPr>
          <p:cNvPr id="16" name="Picture 4"/>
          <p:cNvPicPr>
            <a:picLocks noChangeAspect="1" noChangeArrowheads="1"/>
          </p:cNvPicPr>
          <p:nvPr/>
        </p:nvPicPr>
        <p:blipFill>
          <a:blip r:embed="rId4" cstate="print"/>
          <a:srcRect/>
          <a:stretch>
            <a:fillRect/>
          </a:stretch>
        </p:blipFill>
        <p:spPr bwMode="auto">
          <a:xfrm>
            <a:off x="6400800" y="4495800"/>
            <a:ext cx="2053823" cy="206073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a:spLocks noChangeArrowheads="1"/>
          </p:cNvSpPr>
          <p:nvPr/>
        </p:nvSpPr>
        <p:spPr bwMode="auto">
          <a:xfrm>
            <a:off x="8763000" y="228600"/>
            <a:ext cx="381000" cy="6683375"/>
          </a:xfrm>
          <a:prstGeom prst="rect">
            <a:avLst/>
          </a:prstGeom>
          <a:solidFill>
            <a:srgbClr val="669900"/>
          </a:solidFill>
          <a:ln w="9525">
            <a:noFill/>
            <a:miter lim="800000"/>
            <a:headEnd/>
            <a:tailEnd/>
          </a:ln>
        </p:spPr>
        <p:txBody>
          <a:bodyPr>
            <a:spAutoFit/>
          </a:bodyPr>
          <a:lstStyle/>
          <a:p>
            <a:r>
              <a:rPr lang="de-DE">
                <a:solidFill>
                  <a:srgbClr val="77933C"/>
                </a:solidFill>
                <a:latin typeface="Calibri" pitchFamily="34" charset="0"/>
              </a:rPr>
              <a:t>………………………………………………………………</a:t>
            </a:r>
          </a:p>
        </p:txBody>
      </p:sp>
      <p:pic>
        <p:nvPicPr>
          <p:cNvPr id="25604" name="Picture 2" descr="C:\Users\Berlin-02\Desktop\tender\logo"/>
          <p:cNvPicPr>
            <a:picLocks noChangeAspect="1" noChangeArrowheads="1"/>
          </p:cNvPicPr>
          <p:nvPr/>
        </p:nvPicPr>
        <p:blipFill>
          <a:blip r:embed="rId2" cstate="print"/>
          <a:srcRect/>
          <a:stretch>
            <a:fillRect/>
          </a:stretch>
        </p:blipFill>
        <p:spPr bwMode="auto">
          <a:xfrm>
            <a:off x="6019800" y="609600"/>
            <a:ext cx="2590800" cy="990600"/>
          </a:xfrm>
          <a:prstGeom prst="rect">
            <a:avLst/>
          </a:prstGeom>
          <a:noFill/>
          <a:ln w="9525">
            <a:noFill/>
            <a:miter lim="800000"/>
            <a:headEnd/>
            <a:tailEnd/>
          </a:ln>
        </p:spPr>
      </p:pic>
      <p:sp>
        <p:nvSpPr>
          <p:cNvPr id="25605" name="Text Box 5"/>
          <p:cNvSpPr txBox="1">
            <a:spLocks noChangeArrowheads="1"/>
          </p:cNvSpPr>
          <p:nvPr/>
        </p:nvSpPr>
        <p:spPr bwMode="auto">
          <a:xfrm>
            <a:off x="457200" y="228600"/>
            <a:ext cx="8305800" cy="366713"/>
          </a:xfrm>
          <a:prstGeom prst="rect">
            <a:avLst/>
          </a:prstGeom>
          <a:solidFill>
            <a:srgbClr val="669900"/>
          </a:solidFill>
          <a:ln w="9525">
            <a:noFill/>
            <a:miter lim="800000"/>
            <a:headEnd/>
            <a:tailEnd/>
          </a:ln>
          <a:effectLst/>
        </p:spPr>
        <p:txBody>
          <a:bodyPr>
            <a:spAutoFit/>
          </a:bodyPr>
          <a:lstStyle/>
          <a:p>
            <a:pPr>
              <a:spcBef>
                <a:spcPct val="50000"/>
              </a:spcBef>
            </a:pPr>
            <a:endParaRPr lang="de-DE">
              <a:solidFill>
                <a:schemeClr val="bg1"/>
              </a:solidFill>
              <a:effectLst>
                <a:outerShdw blurRad="38100" dist="38100" dir="2700000" algn="tl">
                  <a:srgbClr val="000000"/>
                </a:outerShdw>
              </a:effectLst>
            </a:endParaRPr>
          </a:p>
        </p:txBody>
      </p:sp>
      <p:sp>
        <p:nvSpPr>
          <p:cNvPr id="7" name="Rectangle 5"/>
          <p:cNvSpPr txBox="1">
            <a:spLocks noChangeArrowheads="1"/>
          </p:cNvSpPr>
          <p:nvPr/>
        </p:nvSpPr>
        <p:spPr>
          <a:xfrm>
            <a:off x="381000" y="1066800"/>
            <a:ext cx="7618040" cy="5257800"/>
          </a:xfrm>
          <a:prstGeom prst="rect">
            <a:avLst/>
          </a:prstGeom>
        </p:spPr>
        <p:txBody>
          <a:bodyPr/>
          <a:lstStyle/>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r>
              <a:rPr lang="de-DE" sz="1000" dirty="0" smtClean="0">
                <a:solidFill>
                  <a:srgbClr val="696969"/>
                </a:solidFill>
              </a:rPr>
              <a:t>Quelle: Kurdistan Review Jan.2014 </a:t>
            </a:r>
            <a:endParaRPr lang="de-DE" sz="1100" dirty="0" smtClean="0">
              <a:solidFill>
                <a:srgbClr val="696969"/>
              </a:solidFill>
            </a:endParaRPr>
          </a:p>
          <a:p>
            <a:pPr marL="342900" indent="-342900">
              <a:spcAft>
                <a:spcPct val="60000"/>
              </a:spcAft>
              <a:buClr>
                <a:srgbClr val="6DBF8A"/>
              </a:buClr>
            </a:pPr>
            <a:endParaRPr lang="en-US" sz="1100" dirty="0" smtClean="0"/>
          </a:p>
          <a:p>
            <a:pPr marL="342900" lvl="0" indent="-342900">
              <a:spcAft>
                <a:spcPct val="60000"/>
              </a:spcAft>
              <a:buClr>
                <a:srgbClr val="6DBF8A"/>
              </a:buClr>
            </a:pPr>
            <a:endParaRPr lang="de-DE" sz="1100" dirty="0" smtClean="0">
              <a:solidFill>
                <a:srgbClr val="696969"/>
              </a:solidFill>
            </a:endParaRPr>
          </a:p>
        </p:txBody>
      </p:sp>
      <p:sp>
        <p:nvSpPr>
          <p:cNvPr id="9" name="Rectangle 4"/>
          <p:cNvSpPr>
            <a:spLocks noChangeArrowheads="1"/>
          </p:cNvSpPr>
          <p:nvPr/>
        </p:nvSpPr>
        <p:spPr bwMode="auto">
          <a:xfrm>
            <a:off x="533400" y="152400"/>
            <a:ext cx="8358187" cy="492443"/>
          </a:xfrm>
          <a:prstGeom prst="rect">
            <a:avLst/>
          </a:prstGeom>
          <a:noFill/>
          <a:ln w="9525">
            <a:noFill/>
            <a:miter lim="800000"/>
            <a:headEnd/>
            <a:tailEnd/>
          </a:ln>
        </p:spPr>
        <p:txBody>
          <a:bodyPr>
            <a:spAutoFit/>
          </a:bodyPr>
          <a:lstStyle/>
          <a:p>
            <a:pPr>
              <a:spcBef>
                <a:spcPct val="50000"/>
              </a:spcBef>
              <a:defRPr/>
            </a:pPr>
            <a:r>
              <a:rPr lang="de-DE" sz="2600" dirty="0" smtClean="0">
                <a:solidFill>
                  <a:schemeClr val="bg1"/>
                </a:solidFill>
                <a:latin typeface="Arial" pitchFamily="34" charset="0"/>
              </a:rPr>
              <a:t>3.5 </a:t>
            </a:r>
            <a:r>
              <a:rPr lang="de-DE" sz="2600" dirty="0">
                <a:solidFill>
                  <a:schemeClr val="bg1"/>
                </a:solidFill>
                <a:latin typeface="Arial" pitchFamily="34" charset="0"/>
              </a:rPr>
              <a:t>Möglichkeiten für deutsche Firmen im Irak</a:t>
            </a:r>
          </a:p>
        </p:txBody>
      </p:sp>
      <p:sp>
        <p:nvSpPr>
          <p:cNvPr id="8" name="Text Box 2"/>
          <p:cNvSpPr txBox="1">
            <a:spLocks noChangeArrowheads="1"/>
          </p:cNvSpPr>
          <p:nvPr/>
        </p:nvSpPr>
        <p:spPr bwMode="auto">
          <a:xfrm>
            <a:off x="381000" y="1524000"/>
            <a:ext cx="7467600" cy="461665"/>
          </a:xfrm>
          <a:prstGeom prst="rect">
            <a:avLst/>
          </a:prstGeom>
          <a:noFill/>
          <a:ln w="9525">
            <a:noFill/>
            <a:miter lim="800000"/>
            <a:headEnd/>
            <a:tailEnd/>
          </a:ln>
        </p:spPr>
        <p:txBody>
          <a:bodyPr wrap="square">
            <a:spAutoFit/>
          </a:bodyPr>
          <a:lstStyle/>
          <a:p>
            <a:pPr marL="533400" indent="-533400">
              <a:spcBef>
                <a:spcPct val="0"/>
              </a:spcBef>
              <a:spcAft>
                <a:spcPct val="60000"/>
              </a:spcAft>
              <a:buClr>
                <a:srgbClr val="6DBF8A"/>
              </a:buClr>
            </a:pPr>
            <a:r>
              <a:rPr lang="de-DE" sz="2400" dirty="0" smtClean="0">
                <a:solidFill>
                  <a:schemeClr val="accent3">
                    <a:lumMod val="75000"/>
                  </a:schemeClr>
                </a:solidFill>
                <a:latin typeface="+mn-lt"/>
              </a:rPr>
              <a:t>Haus und Wohnungsbau</a:t>
            </a:r>
          </a:p>
        </p:txBody>
      </p:sp>
      <p:sp>
        <p:nvSpPr>
          <p:cNvPr id="11" name="TextBox 2"/>
          <p:cNvSpPr txBox="1">
            <a:spLocks noChangeArrowheads="1"/>
          </p:cNvSpPr>
          <p:nvPr/>
        </p:nvSpPr>
        <p:spPr bwMode="auto">
          <a:xfrm>
            <a:off x="304800" y="2149019"/>
            <a:ext cx="8035256" cy="4093428"/>
          </a:xfrm>
          <a:prstGeom prst="rect">
            <a:avLst/>
          </a:prstGeom>
          <a:noFill/>
          <a:ln w="9525">
            <a:noFill/>
            <a:miter lim="800000"/>
            <a:headEnd/>
            <a:tailEnd/>
          </a:ln>
        </p:spPr>
        <p:txBody>
          <a:bodyPr wrap="square">
            <a:spAutoFit/>
          </a:bodyPr>
          <a:lstStyle/>
          <a:p>
            <a:pPr hangingPunct="0">
              <a:buClr>
                <a:schemeClr val="accent1"/>
              </a:buClr>
              <a:buSzPct val="75000"/>
              <a:buFont typeface="Wingdings" pitchFamily="2" charset="2"/>
              <a:buChar char="Ø"/>
            </a:pPr>
            <a:r>
              <a:rPr lang="de-DE" sz="2000" dirty="0" smtClean="0">
                <a:solidFill>
                  <a:srgbClr val="696969"/>
                </a:solidFill>
                <a:latin typeface="+mn-lt"/>
              </a:rPr>
              <a:t>Geplant sind für die Nächsten 10 Jahre 283.000 neue</a:t>
            </a:r>
          </a:p>
          <a:p>
            <a:pPr hangingPunct="0">
              <a:buClr>
                <a:schemeClr val="accent1"/>
              </a:buClr>
              <a:buSzPct val="75000"/>
            </a:pPr>
            <a:r>
              <a:rPr lang="de-DE" sz="2000" dirty="0" smtClean="0">
                <a:solidFill>
                  <a:srgbClr val="696969"/>
                </a:solidFill>
                <a:latin typeface="+mn-lt"/>
              </a:rPr>
              <a:t>   Wohnuneinheiten.</a:t>
            </a:r>
          </a:p>
          <a:p>
            <a:pPr hangingPunct="0">
              <a:buClr>
                <a:schemeClr val="accent1"/>
              </a:buClr>
              <a:buSzPct val="75000"/>
            </a:pPr>
            <a:endParaRPr lang="de-DE" sz="2000" dirty="0" smtClean="0">
              <a:solidFill>
                <a:srgbClr val="696969"/>
              </a:solidFill>
              <a:latin typeface="+mn-lt"/>
            </a:endParaRPr>
          </a:p>
          <a:p>
            <a:pPr hangingPunct="0">
              <a:buClr>
                <a:schemeClr val="accent1"/>
              </a:buClr>
              <a:buSzPct val="75000"/>
              <a:buFont typeface="Wingdings" pitchFamily="2" charset="2"/>
              <a:buChar char="Ø"/>
            </a:pPr>
            <a:r>
              <a:rPr lang="de-DE" sz="2000" dirty="0" smtClean="0">
                <a:solidFill>
                  <a:srgbClr val="696969"/>
                </a:solidFill>
                <a:latin typeface="+mn-lt"/>
              </a:rPr>
              <a:t>Zukünftige Investitionen in Höhe von $13,7Mrd für die 3</a:t>
            </a:r>
          </a:p>
          <a:p>
            <a:pPr hangingPunct="0">
              <a:buClr>
                <a:schemeClr val="accent1"/>
              </a:buClr>
              <a:buSzPct val="75000"/>
            </a:pPr>
            <a:r>
              <a:rPr lang="de-DE" sz="2000" dirty="0" smtClean="0">
                <a:solidFill>
                  <a:srgbClr val="696969"/>
                </a:solidFill>
                <a:latin typeface="+mn-lt"/>
              </a:rPr>
              <a:t>   kurdischen Staedte: </a:t>
            </a:r>
          </a:p>
          <a:p>
            <a:r>
              <a:rPr lang="en-US" sz="2000" dirty="0" smtClean="0"/>
              <a:t> 	</a:t>
            </a:r>
            <a:r>
              <a:rPr lang="en-US" sz="2000" dirty="0" err="1" smtClean="0"/>
              <a:t>Duhok</a:t>
            </a:r>
            <a:r>
              <a:rPr lang="en-US" sz="2000" dirty="0" smtClean="0"/>
              <a:t> Governorate 	— $2.55 </a:t>
            </a:r>
            <a:r>
              <a:rPr lang="en-US" sz="2000" dirty="0" err="1" smtClean="0"/>
              <a:t>Mrd</a:t>
            </a:r>
            <a:r>
              <a:rPr lang="en-US" sz="2000" dirty="0" smtClean="0"/>
              <a:t>.</a:t>
            </a:r>
          </a:p>
          <a:p>
            <a:r>
              <a:rPr lang="en-US" sz="2000" dirty="0" smtClean="0"/>
              <a:t>	Erbil Governorate 	— $8.89 </a:t>
            </a:r>
            <a:r>
              <a:rPr lang="en-US" sz="2000" dirty="0" err="1" smtClean="0"/>
              <a:t>Mrd</a:t>
            </a:r>
            <a:r>
              <a:rPr lang="en-US" sz="2000" dirty="0" smtClean="0"/>
              <a:t>.</a:t>
            </a:r>
          </a:p>
          <a:p>
            <a:r>
              <a:rPr lang="en-US" sz="2000" dirty="0" smtClean="0"/>
              <a:t>	</a:t>
            </a:r>
            <a:r>
              <a:rPr lang="en-US" sz="2000" dirty="0" err="1" smtClean="0"/>
              <a:t>Slemani</a:t>
            </a:r>
            <a:r>
              <a:rPr lang="en-US" sz="2000" dirty="0" smtClean="0"/>
              <a:t> Governorate 	— $2.25 </a:t>
            </a:r>
            <a:r>
              <a:rPr lang="en-US" sz="2000" dirty="0" err="1" smtClean="0"/>
              <a:t>Mrd</a:t>
            </a:r>
            <a:r>
              <a:rPr lang="en-US" sz="2000" dirty="0" smtClean="0"/>
              <a:t>.</a:t>
            </a:r>
          </a:p>
          <a:p>
            <a:endParaRPr lang="en-US" sz="2000" dirty="0" smtClean="0">
              <a:solidFill>
                <a:srgbClr val="696969"/>
              </a:solidFill>
              <a:latin typeface="+mn-lt"/>
            </a:endParaRPr>
          </a:p>
          <a:p>
            <a:pPr>
              <a:buFont typeface="Wingdings" pitchFamily="2" charset="2"/>
              <a:buChar char="Ø"/>
            </a:pPr>
            <a:endParaRPr lang="en-US" sz="2000" dirty="0" smtClean="0">
              <a:solidFill>
                <a:srgbClr val="696969"/>
              </a:solidFill>
              <a:latin typeface="+mn-lt"/>
            </a:endParaRPr>
          </a:p>
          <a:p>
            <a:endParaRPr lang="de-DE" sz="2000" dirty="0" smtClean="0">
              <a:solidFill>
                <a:srgbClr val="696969"/>
              </a:solidFill>
              <a:latin typeface="+mn-lt"/>
            </a:endParaRPr>
          </a:p>
          <a:p>
            <a:pPr hangingPunct="0">
              <a:buClr>
                <a:schemeClr val="accent1"/>
              </a:buClr>
              <a:buSzPct val="75000"/>
              <a:buFont typeface="Wingdings" pitchFamily="2" charset="2"/>
              <a:buChar char="Ø"/>
            </a:pPr>
            <a:endParaRPr lang="de-DE" sz="2000" dirty="0" smtClean="0">
              <a:solidFill>
                <a:srgbClr val="696969"/>
              </a:solidFill>
              <a:latin typeface="+mn-lt"/>
            </a:endParaRPr>
          </a:p>
          <a:p>
            <a:pPr hangingPunct="0">
              <a:buClr>
                <a:schemeClr val="accent1"/>
              </a:buClr>
              <a:buSzPct val="75000"/>
              <a:buFont typeface="Wingdings" pitchFamily="2" charset="2"/>
              <a:buChar char="Ø"/>
            </a:pPr>
            <a:endParaRPr lang="en-US" sz="2000" dirty="0">
              <a:solidFill>
                <a:srgbClr val="696969"/>
              </a:solidFill>
              <a:latin typeface="+mn-lt"/>
            </a:endParaRPr>
          </a:p>
        </p:txBody>
      </p:sp>
      <p:pic>
        <p:nvPicPr>
          <p:cNvPr id="12" name="Picture 2"/>
          <p:cNvPicPr>
            <a:picLocks noChangeAspect="1" noChangeArrowheads="1"/>
          </p:cNvPicPr>
          <p:nvPr/>
        </p:nvPicPr>
        <p:blipFill>
          <a:blip r:embed="rId3" cstate="print"/>
          <a:srcRect/>
          <a:stretch>
            <a:fillRect/>
          </a:stretch>
        </p:blipFill>
        <p:spPr bwMode="auto">
          <a:xfrm>
            <a:off x="6553200" y="4876800"/>
            <a:ext cx="2009776" cy="1772816"/>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a:spLocks noChangeArrowheads="1"/>
          </p:cNvSpPr>
          <p:nvPr/>
        </p:nvSpPr>
        <p:spPr bwMode="auto">
          <a:xfrm>
            <a:off x="8763000" y="228600"/>
            <a:ext cx="381000" cy="6683375"/>
          </a:xfrm>
          <a:prstGeom prst="rect">
            <a:avLst/>
          </a:prstGeom>
          <a:solidFill>
            <a:srgbClr val="669900"/>
          </a:solidFill>
          <a:ln w="9525">
            <a:noFill/>
            <a:miter lim="800000"/>
            <a:headEnd/>
            <a:tailEnd/>
          </a:ln>
        </p:spPr>
        <p:txBody>
          <a:bodyPr>
            <a:spAutoFit/>
          </a:bodyPr>
          <a:lstStyle/>
          <a:p>
            <a:r>
              <a:rPr lang="de-DE">
                <a:solidFill>
                  <a:srgbClr val="77933C"/>
                </a:solidFill>
                <a:latin typeface="Calibri" pitchFamily="34" charset="0"/>
              </a:rPr>
              <a:t>………………………………………………………………</a:t>
            </a:r>
          </a:p>
        </p:txBody>
      </p:sp>
      <p:pic>
        <p:nvPicPr>
          <p:cNvPr id="25604" name="Picture 2" descr="C:\Users\Berlin-02\Desktop\tender\logo"/>
          <p:cNvPicPr>
            <a:picLocks noChangeAspect="1" noChangeArrowheads="1"/>
          </p:cNvPicPr>
          <p:nvPr/>
        </p:nvPicPr>
        <p:blipFill>
          <a:blip r:embed="rId2" cstate="print"/>
          <a:srcRect/>
          <a:stretch>
            <a:fillRect/>
          </a:stretch>
        </p:blipFill>
        <p:spPr bwMode="auto">
          <a:xfrm>
            <a:off x="6019800" y="609600"/>
            <a:ext cx="2590800" cy="990600"/>
          </a:xfrm>
          <a:prstGeom prst="rect">
            <a:avLst/>
          </a:prstGeom>
          <a:noFill/>
          <a:ln w="9525">
            <a:noFill/>
            <a:miter lim="800000"/>
            <a:headEnd/>
            <a:tailEnd/>
          </a:ln>
        </p:spPr>
      </p:pic>
      <p:sp>
        <p:nvSpPr>
          <p:cNvPr id="25605" name="Text Box 5"/>
          <p:cNvSpPr txBox="1">
            <a:spLocks noChangeArrowheads="1"/>
          </p:cNvSpPr>
          <p:nvPr/>
        </p:nvSpPr>
        <p:spPr bwMode="auto">
          <a:xfrm>
            <a:off x="457200" y="228600"/>
            <a:ext cx="8305800" cy="366713"/>
          </a:xfrm>
          <a:prstGeom prst="rect">
            <a:avLst/>
          </a:prstGeom>
          <a:solidFill>
            <a:srgbClr val="669900"/>
          </a:solidFill>
          <a:ln w="9525">
            <a:noFill/>
            <a:miter lim="800000"/>
            <a:headEnd/>
            <a:tailEnd/>
          </a:ln>
          <a:effectLst/>
        </p:spPr>
        <p:txBody>
          <a:bodyPr>
            <a:spAutoFit/>
          </a:bodyPr>
          <a:lstStyle/>
          <a:p>
            <a:pPr>
              <a:spcBef>
                <a:spcPct val="50000"/>
              </a:spcBef>
            </a:pPr>
            <a:endParaRPr lang="de-DE">
              <a:solidFill>
                <a:schemeClr val="bg1"/>
              </a:solidFill>
              <a:effectLst>
                <a:outerShdw blurRad="38100" dist="38100" dir="2700000" algn="tl">
                  <a:srgbClr val="000000"/>
                </a:outerShdw>
              </a:effectLst>
            </a:endParaRPr>
          </a:p>
        </p:txBody>
      </p:sp>
      <p:sp>
        <p:nvSpPr>
          <p:cNvPr id="7" name="Rectangle 5"/>
          <p:cNvSpPr txBox="1">
            <a:spLocks noChangeArrowheads="1"/>
          </p:cNvSpPr>
          <p:nvPr/>
        </p:nvSpPr>
        <p:spPr>
          <a:xfrm>
            <a:off x="381000" y="1066800"/>
            <a:ext cx="7618040" cy="5257800"/>
          </a:xfrm>
          <a:prstGeom prst="rect">
            <a:avLst/>
          </a:prstGeom>
        </p:spPr>
        <p:txBody>
          <a:bodyPr/>
          <a:lstStyle/>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r>
              <a:rPr lang="de-DE" sz="1000" dirty="0" smtClean="0">
                <a:solidFill>
                  <a:srgbClr val="696969"/>
                </a:solidFill>
              </a:rPr>
              <a:t>Quelle: Kurdistan Review Jan.2014 </a:t>
            </a:r>
            <a:endParaRPr lang="de-DE" sz="1100" dirty="0" smtClean="0">
              <a:solidFill>
                <a:srgbClr val="696969"/>
              </a:solidFill>
            </a:endParaRPr>
          </a:p>
          <a:p>
            <a:pPr marL="342900" indent="-342900">
              <a:spcAft>
                <a:spcPct val="60000"/>
              </a:spcAft>
              <a:buClr>
                <a:srgbClr val="6DBF8A"/>
              </a:buClr>
            </a:pPr>
            <a:endParaRPr lang="en-US" sz="1100" dirty="0" smtClean="0"/>
          </a:p>
          <a:p>
            <a:pPr marL="342900" lvl="0" indent="-342900">
              <a:spcAft>
                <a:spcPct val="60000"/>
              </a:spcAft>
              <a:buClr>
                <a:srgbClr val="6DBF8A"/>
              </a:buClr>
            </a:pPr>
            <a:endParaRPr lang="de-DE" sz="1100" dirty="0" smtClean="0">
              <a:solidFill>
                <a:srgbClr val="696969"/>
              </a:solidFill>
            </a:endParaRPr>
          </a:p>
        </p:txBody>
      </p:sp>
      <p:sp>
        <p:nvSpPr>
          <p:cNvPr id="9" name="Rectangle 4"/>
          <p:cNvSpPr>
            <a:spLocks noChangeArrowheads="1"/>
          </p:cNvSpPr>
          <p:nvPr/>
        </p:nvSpPr>
        <p:spPr bwMode="auto">
          <a:xfrm>
            <a:off x="533400" y="152400"/>
            <a:ext cx="8358187" cy="492443"/>
          </a:xfrm>
          <a:prstGeom prst="rect">
            <a:avLst/>
          </a:prstGeom>
          <a:noFill/>
          <a:ln w="9525">
            <a:noFill/>
            <a:miter lim="800000"/>
            <a:headEnd/>
            <a:tailEnd/>
          </a:ln>
        </p:spPr>
        <p:txBody>
          <a:bodyPr>
            <a:spAutoFit/>
          </a:bodyPr>
          <a:lstStyle/>
          <a:p>
            <a:pPr>
              <a:spcBef>
                <a:spcPct val="50000"/>
              </a:spcBef>
              <a:defRPr/>
            </a:pPr>
            <a:r>
              <a:rPr lang="de-DE" sz="2600" dirty="0" smtClean="0">
                <a:solidFill>
                  <a:schemeClr val="bg1"/>
                </a:solidFill>
                <a:latin typeface="Arial" pitchFamily="34" charset="0"/>
              </a:rPr>
              <a:t>3.6 </a:t>
            </a:r>
            <a:r>
              <a:rPr lang="de-DE" sz="2600" dirty="0">
                <a:solidFill>
                  <a:schemeClr val="bg1"/>
                </a:solidFill>
                <a:latin typeface="Arial" pitchFamily="34" charset="0"/>
              </a:rPr>
              <a:t>Möglichkeiten für deutsche Firmen im Irak</a:t>
            </a:r>
          </a:p>
        </p:txBody>
      </p:sp>
      <p:sp>
        <p:nvSpPr>
          <p:cNvPr id="8" name="Text Box 2"/>
          <p:cNvSpPr txBox="1">
            <a:spLocks noChangeArrowheads="1"/>
          </p:cNvSpPr>
          <p:nvPr/>
        </p:nvSpPr>
        <p:spPr bwMode="auto">
          <a:xfrm>
            <a:off x="381000" y="1524000"/>
            <a:ext cx="7467600" cy="461665"/>
          </a:xfrm>
          <a:prstGeom prst="rect">
            <a:avLst/>
          </a:prstGeom>
          <a:noFill/>
          <a:ln w="9525">
            <a:noFill/>
            <a:miter lim="800000"/>
            <a:headEnd/>
            <a:tailEnd/>
          </a:ln>
        </p:spPr>
        <p:txBody>
          <a:bodyPr wrap="square">
            <a:spAutoFit/>
          </a:bodyPr>
          <a:lstStyle/>
          <a:p>
            <a:pPr marL="533400" indent="-533400">
              <a:spcBef>
                <a:spcPct val="0"/>
              </a:spcBef>
              <a:spcAft>
                <a:spcPct val="60000"/>
              </a:spcAft>
              <a:buClr>
                <a:srgbClr val="6DBF8A"/>
              </a:buClr>
            </a:pPr>
            <a:r>
              <a:rPr lang="de-DE" sz="2400" dirty="0" smtClean="0">
                <a:solidFill>
                  <a:schemeClr val="accent3">
                    <a:lumMod val="75000"/>
                  </a:schemeClr>
                </a:solidFill>
                <a:latin typeface="+mn-lt"/>
              </a:rPr>
              <a:t>Tourismus und Reisen</a:t>
            </a:r>
          </a:p>
        </p:txBody>
      </p:sp>
      <p:sp>
        <p:nvSpPr>
          <p:cNvPr id="11" name="TextBox 2"/>
          <p:cNvSpPr txBox="1">
            <a:spLocks noChangeArrowheads="1"/>
          </p:cNvSpPr>
          <p:nvPr/>
        </p:nvSpPr>
        <p:spPr bwMode="auto">
          <a:xfrm>
            <a:off x="304800" y="2149019"/>
            <a:ext cx="8035256" cy="5324535"/>
          </a:xfrm>
          <a:prstGeom prst="rect">
            <a:avLst/>
          </a:prstGeom>
          <a:noFill/>
          <a:ln w="9525">
            <a:noFill/>
            <a:miter lim="800000"/>
            <a:headEnd/>
            <a:tailEnd/>
          </a:ln>
        </p:spPr>
        <p:txBody>
          <a:bodyPr wrap="square">
            <a:spAutoFit/>
          </a:bodyPr>
          <a:lstStyle/>
          <a:p>
            <a:pPr hangingPunct="0">
              <a:buClr>
                <a:schemeClr val="accent1"/>
              </a:buClr>
              <a:buSzPct val="75000"/>
              <a:buFont typeface="Wingdings" pitchFamily="2" charset="2"/>
              <a:buChar char="Ø"/>
            </a:pPr>
            <a:r>
              <a:rPr lang="de-DE" sz="2000" dirty="0" smtClean="0">
                <a:solidFill>
                  <a:srgbClr val="696969"/>
                </a:solidFill>
              </a:rPr>
              <a:t>Tourismus boomt, 2014 wurde Erbil zur arabischen</a:t>
            </a:r>
          </a:p>
          <a:p>
            <a:pPr hangingPunct="0">
              <a:buClr>
                <a:schemeClr val="accent1"/>
              </a:buClr>
              <a:buSzPct val="75000"/>
            </a:pPr>
            <a:r>
              <a:rPr lang="de-DE" sz="2000" dirty="0" smtClean="0">
                <a:solidFill>
                  <a:srgbClr val="696969"/>
                </a:solidFill>
              </a:rPr>
              <a:t>  Touristen Stadt ernannt.</a:t>
            </a:r>
          </a:p>
          <a:p>
            <a:pPr hangingPunct="0"/>
            <a:endParaRPr lang="en-US" sz="2000" dirty="0" smtClean="0">
              <a:solidFill>
                <a:srgbClr val="696969"/>
              </a:solidFill>
            </a:endParaRPr>
          </a:p>
          <a:p>
            <a:pPr hangingPunct="0">
              <a:buClr>
                <a:schemeClr val="accent1"/>
              </a:buClr>
              <a:buSzPct val="75000"/>
              <a:buFont typeface="Wingdings" pitchFamily="2" charset="2"/>
              <a:buChar char="Ø"/>
            </a:pPr>
            <a:r>
              <a:rPr lang="de-DE" sz="2000" dirty="0" smtClean="0">
                <a:solidFill>
                  <a:srgbClr val="696969"/>
                </a:solidFill>
              </a:rPr>
              <a:t>  Erbil International Airport ist schnell zu einer beliebten </a:t>
            </a:r>
          </a:p>
          <a:p>
            <a:pPr hangingPunct="0">
              <a:buClr>
                <a:schemeClr val="accent1"/>
              </a:buClr>
              <a:buSzPct val="75000"/>
            </a:pPr>
            <a:r>
              <a:rPr lang="de-DE" sz="2000" dirty="0" smtClean="0">
                <a:solidFill>
                  <a:srgbClr val="696969"/>
                </a:solidFill>
              </a:rPr>
              <a:t>    Drehscheibe im Nahen Osten geworden, mit der größten </a:t>
            </a:r>
          </a:p>
          <a:p>
            <a:pPr hangingPunct="0">
              <a:buClr>
                <a:schemeClr val="accent1"/>
              </a:buClr>
              <a:buSzPct val="75000"/>
            </a:pPr>
            <a:r>
              <a:rPr lang="de-DE" sz="2000" dirty="0" smtClean="0">
                <a:solidFill>
                  <a:srgbClr val="696969"/>
                </a:solidFill>
              </a:rPr>
              <a:t>    Start-und Landebahn im Nahen Osten.</a:t>
            </a:r>
          </a:p>
          <a:p>
            <a:pPr hangingPunct="0">
              <a:buClr>
                <a:schemeClr val="accent1"/>
              </a:buClr>
              <a:buSzPct val="75000"/>
            </a:pPr>
            <a:endParaRPr lang="de-DE" sz="2000" dirty="0" smtClean="0">
              <a:solidFill>
                <a:srgbClr val="696969"/>
              </a:solidFill>
            </a:endParaRPr>
          </a:p>
          <a:p>
            <a:pPr hangingPunct="0">
              <a:buClr>
                <a:schemeClr val="accent1"/>
              </a:buClr>
              <a:buSzPct val="75000"/>
              <a:buFont typeface="Wingdings" pitchFamily="2" charset="2"/>
              <a:buChar char="Ø"/>
            </a:pPr>
            <a:r>
              <a:rPr lang="de-DE" sz="2000" dirty="0" smtClean="0">
                <a:solidFill>
                  <a:srgbClr val="696969"/>
                </a:solidFill>
              </a:rPr>
              <a:t>  Das Tourismus Ministerium plant Investitionen von</a:t>
            </a:r>
          </a:p>
          <a:p>
            <a:pPr hangingPunct="0">
              <a:buClr>
                <a:schemeClr val="accent1"/>
              </a:buClr>
              <a:buSzPct val="75000"/>
            </a:pPr>
            <a:r>
              <a:rPr lang="de-DE" sz="2000" dirty="0" smtClean="0">
                <a:solidFill>
                  <a:srgbClr val="696969"/>
                </a:solidFill>
              </a:rPr>
              <a:t>    $950Mio um 47 weitere Projekte umzusetzen. </a:t>
            </a:r>
          </a:p>
          <a:p>
            <a:pPr hangingPunct="0">
              <a:buClr>
                <a:schemeClr val="accent1"/>
              </a:buClr>
              <a:buSzPct val="75000"/>
            </a:pPr>
            <a:endParaRPr lang="de-DE" sz="2000" dirty="0" smtClean="0">
              <a:solidFill>
                <a:srgbClr val="696969"/>
              </a:solidFill>
            </a:endParaRPr>
          </a:p>
          <a:p>
            <a:pPr lvl="2" hangingPunct="0">
              <a:buClr>
                <a:schemeClr val="accent1"/>
              </a:buClr>
              <a:buSzPct val="75000"/>
              <a:buFont typeface="Arial" pitchFamily="34" charset="0"/>
              <a:buChar char="•"/>
            </a:pPr>
            <a:r>
              <a:rPr lang="de-DE" sz="2000" dirty="0" smtClean="0">
                <a:solidFill>
                  <a:srgbClr val="696969"/>
                </a:solidFill>
              </a:rPr>
              <a:t>2007 Touristen 377.397. </a:t>
            </a:r>
          </a:p>
          <a:p>
            <a:pPr lvl="2" hangingPunct="0">
              <a:buClr>
                <a:schemeClr val="accent1"/>
              </a:buClr>
              <a:buSzPct val="75000"/>
              <a:buFont typeface="Arial" pitchFamily="34" charset="0"/>
              <a:buChar char="•"/>
            </a:pPr>
            <a:r>
              <a:rPr lang="de-DE" sz="2000" dirty="0" smtClean="0">
                <a:solidFill>
                  <a:srgbClr val="696969"/>
                </a:solidFill>
              </a:rPr>
              <a:t>2012  gab es 2.2Mio. Touristen</a:t>
            </a:r>
          </a:p>
          <a:p>
            <a:pPr lvl="2" hangingPunct="0">
              <a:buClr>
                <a:schemeClr val="accent1"/>
              </a:buClr>
              <a:buSzPct val="75000"/>
              <a:buFont typeface="Arial" pitchFamily="34" charset="0"/>
              <a:buChar char="•"/>
            </a:pPr>
            <a:r>
              <a:rPr lang="de-DE" sz="2000" dirty="0" smtClean="0">
                <a:solidFill>
                  <a:srgbClr val="696969"/>
                </a:solidFill>
              </a:rPr>
              <a:t>2015 schätzungsweise 4Mio Touristen   </a:t>
            </a:r>
            <a:endParaRPr lang="de-DE" dirty="0" smtClean="0">
              <a:solidFill>
                <a:srgbClr val="696969"/>
              </a:solidFill>
            </a:endParaRPr>
          </a:p>
          <a:p>
            <a:pPr>
              <a:buFont typeface="Wingdings" pitchFamily="2" charset="2"/>
              <a:buChar char="Ø"/>
            </a:pPr>
            <a:endParaRPr lang="en-US" sz="2000" dirty="0" smtClean="0">
              <a:solidFill>
                <a:srgbClr val="696969"/>
              </a:solidFill>
              <a:latin typeface="+mn-lt"/>
            </a:endParaRPr>
          </a:p>
          <a:p>
            <a:endParaRPr lang="de-DE" sz="2000" dirty="0" smtClean="0">
              <a:solidFill>
                <a:srgbClr val="696969"/>
              </a:solidFill>
              <a:latin typeface="+mn-lt"/>
            </a:endParaRPr>
          </a:p>
          <a:p>
            <a:pPr hangingPunct="0">
              <a:buClr>
                <a:schemeClr val="accent1"/>
              </a:buClr>
              <a:buSzPct val="75000"/>
              <a:buFont typeface="Wingdings" pitchFamily="2" charset="2"/>
              <a:buChar char="Ø"/>
            </a:pPr>
            <a:endParaRPr lang="de-DE" sz="2000" dirty="0" smtClean="0">
              <a:solidFill>
                <a:srgbClr val="696969"/>
              </a:solidFill>
              <a:latin typeface="+mn-lt"/>
            </a:endParaRPr>
          </a:p>
          <a:p>
            <a:pPr hangingPunct="0">
              <a:buClr>
                <a:schemeClr val="accent1"/>
              </a:buClr>
              <a:buSzPct val="75000"/>
              <a:buFont typeface="Wingdings" pitchFamily="2" charset="2"/>
              <a:buChar char="Ø"/>
            </a:pPr>
            <a:endParaRPr lang="en-US" sz="2000" dirty="0">
              <a:solidFill>
                <a:srgbClr val="696969"/>
              </a:solidFill>
              <a:latin typeface="+mn-lt"/>
            </a:endParaRPr>
          </a:p>
        </p:txBody>
      </p:sp>
      <p:pic>
        <p:nvPicPr>
          <p:cNvPr id="2050" name="Picture 2"/>
          <p:cNvPicPr>
            <a:picLocks noChangeAspect="1" noChangeArrowheads="1"/>
          </p:cNvPicPr>
          <p:nvPr/>
        </p:nvPicPr>
        <p:blipFill>
          <a:blip r:embed="rId3" cstate="print"/>
          <a:srcRect/>
          <a:stretch>
            <a:fillRect/>
          </a:stretch>
        </p:blipFill>
        <p:spPr bwMode="auto">
          <a:xfrm>
            <a:off x="5943600" y="5029200"/>
            <a:ext cx="2740411" cy="149066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a:spLocks noChangeArrowheads="1"/>
          </p:cNvSpPr>
          <p:nvPr/>
        </p:nvSpPr>
        <p:spPr bwMode="auto">
          <a:xfrm>
            <a:off x="8763000" y="228600"/>
            <a:ext cx="381000" cy="6683375"/>
          </a:xfrm>
          <a:prstGeom prst="rect">
            <a:avLst/>
          </a:prstGeom>
          <a:solidFill>
            <a:srgbClr val="669900"/>
          </a:solidFill>
          <a:ln w="9525">
            <a:noFill/>
            <a:miter lim="800000"/>
            <a:headEnd/>
            <a:tailEnd/>
          </a:ln>
        </p:spPr>
        <p:txBody>
          <a:bodyPr>
            <a:spAutoFit/>
          </a:bodyPr>
          <a:lstStyle/>
          <a:p>
            <a:r>
              <a:rPr lang="de-DE" dirty="0">
                <a:solidFill>
                  <a:srgbClr val="77933C"/>
                </a:solidFill>
                <a:latin typeface="Calibri" pitchFamily="34" charset="0"/>
              </a:rPr>
              <a:t>………………………………………………………………</a:t>
            </a:r>
          </a:p>
        </p:txBody>
      </p:sp>
      <p:pic>
        <p:nvPicPr>
          <p:cNvPr id="25604" name="Picture 2" descr="C:\Users\Berlin-02\Desktop\tender\logo"/>
          <p:cNvPicPr>
            <a:picLocks noChangeAspect="1" noChangeArrowheads="1"/>
          </p:cNvPicPr>
          <p:nvPr/>
        </p:nvPicPr>
        <p:blipFill>
          <a:blip r:embed="rId2" cstate="print"/>
          <a:srcRect/>
          <a:stretch>
            <a:fillRect/>
          </a:stretch>
        </p:blipFill>
        <p:spPr bwMode="auto">
          <a:xfrm>
            <a:off x="6019800" y="609600"/>
            <a:ext cx="2590800" cy="990600"/>
          </a:xfrm>
          <a:prstGeom prst="rect">
            <a:avLst/>
          </a:prstGeom>
          <a:noFill/>
          <a:ln w="9525">
            <a:noFill/>
            <a:miter lim="800000"/>
            <a:headEnd/>
            <a:tailEnd/>
          </a:ln>
        </p:spPr>
      </p:pic>
      <p:sp>
        <p:nvSpPr>
          <p:cNvPr id="25605" name="Text Box 5"/>
          <p:cNvSpPr txBox="1">
            <a:spLocks noChangeArrowheads="1"/>
          </p:cNvSpPr>
          <p:nvPr/>
        </p:nvSpPr>
        <p:spPr bwMode="auto">
          <a:xfrm>
            <a:off x="457200" y="228600"/>
            <a:ext cx="8305800" cy="366713"/>
          </a:xfrm>
          <a:prstGeom prst="rect">
            <a:avLst/>
          </a:prstGeom>
          <a:solidFill>
            <a:srgbClr val="669900"/>
          </a:solidFill>
          <a:ln w="9525">
            <a:noFill/>
            <a:miter lim="800000"/>
            <a:headEnd/>
            <a:tailEnd/>
          </a:ln>
          <a:effectLst/>
        </p:spPr>
        <p:txBody>
          <a:bodyPr>
            <a:spAutoFit/>
          </a:bodyPr>
          <a:lstStyle/>
          <a:p>
            <a:pPr>
              <a:spcBef>
                <a:spcPct val="50000"/>
              </a:spcBef>
            </a:pPr>
            <a:endParaRPr lang="de-DE">
              <a:solidFill>
                <a:schemeClr val="bg1"/>
              </a:solidFill>
              <a:effectLst>
                <a:outerShdw blurRad="38100" dist="38100" dir="2700000" algn="tl">
                  <a:srgbClr val="000000"/>
                </a:outerShdw>
              </a:effectLst>
            </a:endParaRPr>
          </a:p>
        </p:txBody>
      </p:sp>
      <p:sp>
        <p:nvSpPr>
          <p:cNvPr id="7" name="Rectangle 5"/>
          <p:cNvSpPr txBox="1">
            <a:spLocks noChangeArrowheads="1"/>
          </p:cNvSpPr>
          <p:nvPr/>
        </p:nvSpPr>
        <p:spPr>
          <a:xfrm>
            <a:off x="381000" y="1066800"/>
            <a:ext cx="7618040" cy="5257800"/>
          </a:xfrm>
          <a:prstGeom prst="rect">
            <a:avLst/>
          </a:prstGeom>
        </p:spPr>
        <p:txBody>
          <a:bodyPr/>
          <a:lstStyle/>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r>
              <a:rPr lang="de-DE" sz="1000" dirty="0" smtClean="0">
                <a:solidFill>
                  <a:srgbClr val="696969"/>
                </a:solidFill>
              </a:rPr>
              <a:t>Quelle: Kurdistan Review Jan.2014 </a:t>
            </a:r>
            <a:endParaRPr lang="de-DE" sz="1100" dirty="0" smtClean="0">
              <a:solidFill>
                <a:srgbClr val="696969"/>
              </a:solidFill>
            </a:endParaRPr>
          </a:p>
          <a:p>
            <a:pPr marL="342900" indent="-342900">
              <a:spcAft>
                <a:spcPct val="60000"/>
              </a:spcAft>
              <a:buClr>
                <a:srgbClr val="6DBF8A"/>
              </a:buClr>
            </a:pPr>
            <a:endParaRPr lang="en-US" sz="1100" dirty="0" smtClean="0"/>
          </a:p>
          <a:p>
            <a:pPr marL="342900" lvl="0" indent="-342900">
              <a:spcAft>
                <a:spcPct val="60000"/>
              </a:spcAft>
              <a:buClr>
                <a:srgbClr val="6DBF8A"/>
              </a:buClr>
            </a:pPr>
            <a:endParaRPr lang="de-DE" sz="1100" dirty="0" smtClean="0">
              <a:solidFill>
                <a:srgbClr val="696969"/>
              </a:solidFill>
            </a:endParaRPr>
          </a:p>
        </p:txBody>
      </p:sp>
      <p:sp>
        <p:nvSpPr>
          <p:cNvPr id="9" name="Rectangle 4"/>
          <p:cNvSpPr>
            <a:spLocks noChangeArrowheads="1"/>
          </p:cNvSpPr>
          <p:nvPr/>
        </p:nvSpPr>
        <p:spPr bwMode="auto">
          <a:xfrm>
            <a:off x="533400" y="152400"/>
            <a:ext cx="8358187" cy="492443"/>
          </a:xfrm>
          <a:prstGeom prst="rect">
            <a:avLst/>
          </a:prstGeom>
          <a:noFill/>
          <a:ln w="9525">
            <a:noFill/>
            <a:miter lim="800000"/>
            <a:headEnd/>
            <a:tailEnd/>
          </a:ln>
        </p:spPr>
        <p:txBody>
          <a:bodyPr>
            <a:spAutoFit/>
          </a:bodyPr>
          <a:lstStyle/>
          <a:p>
            <a:pPr>
              <a:spcBef>
                <a:spcPct val="50000"/>
              </a:spcBef>
              <a:defRPr/>
            </a:pPr>
            <a:r>
              <a:rPr lang="de-DE" sz="2600" dirty="0" smtClean="0">
                <a:solidFill>
                  <a:schemeClr val="bg1"/>
                </a:solidFill>
                <a:latin typeface="Arial" pitchFamily="34" charset="0"/>
              </a:rPr>
              <a:t>3.7 </a:t>
            </a:r>
            <a:r>
              <a:rPr lang="de-DE" sz="2600" dirty="0">
                <a:solidFill>
                  <a:schemeClr val="bg1"/>
                </a:solidFill>
                <a:latin typeface="Arial" pitchFamily="34" charset="0"/>
              </a:rPr>
              <a:t>Möglichkeiten für deutsche Firmen im Irak</a:t>
            </a:r>
          </a:p>
        </p:txBody>
      </p:sp>
      <p:sp>
        <p:nvSpPr>
          <p:cNvPr id="8" name="Text Box 2"/>
          <p:cNvSpPr txBox="1">
            <a:spLocks noChangeArrowheads="1"/>
          </p:cNvSpPr>
          <p:nvPr/>
        </p:nvSpPr>
        <p:spPr bwMode="auto">
          <a:xfrm>
            <a:off x="381000" y="1524000"/>
            <a:ext cx="7467600" cy="461665"/>
          </a:xfrm>
          <a:prstGeom prst="rect">
            <a:avLst/>
          </a:prstGeom>
          <a:noFill/>
          <a:ln w="9525">
            <a:noFill/>
            <a:miter lim="800000"/>
            <a:headEnd/>
            <a:tailEnd/>
          </a:ln>
        </p:spPr>
        <p:txBody>
          <a:bodyPr wrap="square">
            <a:spAutoFit/>
          </a:bodyPr>
          <a:lstStyle/>
          <a:p>
            <a:pPr marL="533400" indent="-533400">
              <a:spcBef>
                <a:spcPct val="0"/>
              </a:spcBef>
              <a:spcAft>
                <a:spcPct val="60000"/>
              </a:spcAft>
              <a:buClr>
                <a:srgbClr val="6DBF8A"/>
              </a:buClr>
            </a:pPr>
            <a:r>
              <a:rPr lang="de-DE" sz="2400" dirty="0" smtClean="0">
                <a:solidFill>
                  <a:schemeClr val="accent3">
                    <a:lumMod val="75000"/>
                  </a:schemeClr>
                </a:solidFill>
                <a:latin typeface="+mn-lt"/>
              </a:rPr>
              <a:t>Entwicklungen im Bildungssektor </a:t>
            </a:r>
          </a:p>
        </p:txBody>
      </p:sp>
      <p:sp>
        <p:nvSpPr>
          <p:cNvPr id="11" name="TextBox 2"/>
          <p:cNvSpPr txBox="1">
            <a:spLocks noChangeArrowheads="1"/>
          </p:cNvSpPr>
          <p:nvPr/>
        </p:nvSpPr>
        <p:spPr bwMode="auto">
          <a:xfrm>
            <a:off x="304800" y="2149019"/>
            <a:ext cx="8035256" cy="1323439"/>
          </a:xfrm>
          <a:prstGeom prst="rect">
            <a:avLst/>
          </a:prstGeom>
          <a:noFill/>
          <a:ln w="9525">
            <a:noFill/>
            <a:miter lim="800000"/>
            <a:headEnd/>
            <a:tailEnd/>
          </a:ln>
        </p:spPr>
        <p:txBody>
          <a:bodyPr wrap="square">
            <a:spAutoFit/>
          </a:bodyPr>
          <a:lstStyle/>
          <a:p>
            <a:pPr>
              <a:buFont typeface="Wingdings" pitchFamily="2" charset="2"/>
              <a:buChar char="Ø"/>
            </a:pPr>
            <a:endParaRPr lang="en-US" sz="2000" dirty="0" smtClean="0">
              <a:solidFill>
                <a:srgbClr val="696969"/>
              </a:solidFill>
              <a:latin typeface="+mn-lt"/>
            </a:endParaRPr>
          </a:p>
          <a:p>
            <a:endParaRPr lang="de-DE" sz="2000" dirty="0" smtClean="0">
              <a:solidFill>
                <a:srgbClr val="696969"/>
              </a:solidFill>
              <a:latin typeface="+mn-lt"/>
            </a:endParaRPr>
          </a:p>
          <a:p>
            <a:pPr hangingPunct="0">
              <a:buClr>
                <a:schemeClr val="accent1"/>
              </a:buClr>
              <a:buSzPct val="75000"/>
              <a:buFont typeface="Wingdings" pitchFamily="2" charset="2"/>
              <a:buChar char="Ø"/>
            </a:pPr>
            <a:endParaRPr lang="de-DE" sz="2000" dirty="0" smtClean="0">
              <a:solidFill>
                <a:srgbClr val="696969"/>
              </a:solidFill>
              <a:latin typeface="+mn-lt"/>
            </a:endParaRPr>
          </a:p>
          <a:p>
            <a:pPr hangingPunct="0">
              <a:buClr>
                <a:schemeClr val="accent1"/>
              </a:buClr>
              <a:buSzPct val="75000"/>
              <a:buFont typeface="Wingdings" pitchFamily="2" charset="2"/>
              <a:buChar char="Ø"/>
            </a:pPr>
            <a:endParaRPr lang="en-US" sz="2000" dirty="0">
              <a:solidFill>
                <a:srgbClr val="696969"/>
              </a:solidFill>
              <a:latin typeface="+mn-lt"/>
            </a:endParaRPr>
          </a:p>
        </p:txBody>
      </p:sp>
      <p:sp>
        <p:nvSpPr>
          <p:cNvPr id="10" name="TextBox 2"/>
          <p:cNvSpPr txBox="1">
            <a:spLocks noChangeArrowheads="1"/>
          </p:cNvSpPr>
          <p:nvPr/>
        </p:nvSpPr>
        <p:spPr bwMode="auto">
          <a:xfrm>
            <a:off x="457200" y="2209800"/>
            <a:ext cx="8178132" cy="3170099"/>
          </a:xfrm>
          <a:prstGeom prst="rect">
            <a:avLst/>
          </a:prstGeom>
          <a:noFill/>
          <a:ln w="9525">
            <a:noFill/>
            <a:miter lim="800000"/>
            <a:headEnd/>
            <a:tailEnd/>
          </a:ln>
        </p:spPr>
        <p:txBody>
          <a:bodyPr wrap="square">
            <a:spAutoFit/>
          </a:bodyPr>
          <a:lstStyle/>
          <a:p>
            <a:pPr hangingPunct="0">
              <a:buClr>
                <a:schemeClr val="accent1"/>
              </a:buClr>
              <a:buSzPct val="75000"/>
              <a:buFont typeface="Wingdings" pitchFamily="2" charset="2"/>
              <a:buChar char="Ø"/>
            </a:pPr>
            <a:endParaRPr lang="de-DE" sz="2000" dirty="0" smtClean="0">
              <a:solidFill>
                <a:srgbClr val="696969"/>
              </a:solidFill>
              <a:latin typeface="+mn-lt"/>
            </a:endParaRPr>
          </a:p>
          <a:p>
            <a:pPr hangingPunct="0">
              <a:buClr>
                <a:schemeClr val="accent1"/>
              </a:buClr>
              <a:buSzPct val="75000"/>
              <a:buFont typeface="Wingdings" pitchFamily="2" charset="2"/>
              <a:buChar char="Ø"/>
            </a:pPr>
            <a:r>
              <a:rPr lang="de-DE" sz="2000" dirty="0" smtClean="0">
                <a:solidFill>
                  <a:srgbClr val="696969"/>
                </a:solidFill>
                <a:latin typeface="+mn-lt"/>
              </a:rPr>
              <a:t>  2003  gab es 843.000 Einschulungen im Vergleich zu 2012  mit 1.7Mio</a:t>
            </a:r>
          </a:p>
          <a:p>
            <a:pPr hangingPunct="0">
              <a:buClr>
                <a:schemeClr val="accent1"/>
              </a:buClr>
              <a:buSzPct val="75000"/>
            </a:pPr>
            <a:r>
              <a:rPr lang="de-DE" sz="2000" dirty="0" smtClean="0">
                <a:solidFill>
                  <a:srgbClr val="696969"/>
                </a:solidFill>
                <a:latin typeface="+mn-lt"/>
              </a:rPr>
              <a:t> </a:t>
            </a:r>
          </a:p>
          <a:p>
            <a:pPr hangingPunct="0">
              <a:buClr>
                <a:schemeClr val="accent1"/>
              </a:buClr>
              <a:buSzPct val="75000"/>
              <a:buFont typeface="Wingdings" pitchFamily="2" charset="2"/>
              <a:buChar char="Ø"/>
            </a:pPr>
            <a:r>
              <a:rPr lang="de-DE" sz="2000" dirty="0" smtClean="0">
                <a:solidFill>
                  <a:srgbClr val="696969"/>
                </a:solidFill>
                <a:latin typeface="+mn-lt"/>
              </a:rPr>
              <a:t>  Jährlich 130.000 Neue Studenten</a:t>
            </a:r>
          </a:p>
          <a:p>
            <a:pPr hangingPunct="0"/>
            <a:endParaRPr lang="en-US" sz="2000" dirty="0">
              <a:solidFill>
                <a:srgbClr val="696969"/>
              </a:solidFill>
              <a:latin typeface="+mn-lt"/>
            </a:endParaRPr>
          </a:p>
          <a:p>
            <a:pPr hangingPunct="0">
              <a:buClr>
                <a:schemeClr val="accent1"/>
              </a:buClr>
              <a:buSzPct val="75000"/>
              <a:buFont typeface="Wingdings" pitchFamily="2" charset="2"/>
              <a:buChar char="Ø"/>
            </a:pPr>
            <a:r>
              <a:rPr lang="de-DE" sz="2000" dirty="0" smtClean="0">
                <a:solidFill>
                  <a:srgbClr val="696969"/>
                </a:solidFill>
                <a:latin typeface="+mn-lt"/>
              </a:rPr>
              <a:t>  Seit 2006 wurden $ 668 Mio. In Bildungsprojekte Investeriert</a:t>
            </a:r>
            <a:endParaRPr lang="en-US" sz="2000" dirty="0">
              <a:solidFill>
                <a:srgbClr val="696969"/>
              </a:solidFill>
              <a:latin typeface="+mn-lt"/>
            </a:endParaRPr>
          </a:p>
          <a:p>
            <a:pPr hangingPunct="0">
              <a:buFont typeface="Arial" charset="0"/>
              <a:buChar char="•"/>
            </a:pPr>
            <a:endParaRPr lang="en-US" sz="2000" dirty="0">
              <a:solidFill>
                <a:srgbClr val="696969"/>
              </a:solidFill>
              <a:latin typeface="+mn-lt"/>
            </a:endParaRPr>
          </a:p>
          <a:p>
            <a:pPr hangingPunct="0">
              <a:buClr>
                <a:schemeClr val="accent1"/>
              </a:buClr>
              <a:buSzPct val="75000"/>
              <a:buFont typeface="Wingdings" pitchFamily="2" charset="2"/>
              <a:buChar char="Ø"/>
            </a:pPr>
            <a:r>
              <a:rPr lang="de-DE" sz="2000" dirty="0" smtClean="0">
                <a:solidFill>
                  <a:srgbClr val="696969"/>
                </a:solidFill>
                <a:latin typeface="+mn-lt"/>
              </a:rPr>
              <a:t>  500 Weitere geplante Schulen </a:t>
            </a:r>
          </a:p>
          <a:p>
            <a:pPr hangingPunct="0">
              <a:buClr>
                <a:schemeClr val="accent1"/>
              </a:buClr>
              <a:buSzPct val="75000"/>
              <a:buFont typeface="Wingdings" pitchFamily="2" charset="2"/>
              <a:buChar char="Ø"/>
            </a:pPr>
            <a:endParaRPr lang="de-DE" sz="2000" dirty="0" smtClean="0">
              <a:solidFill>
                <a:srgbClr val="696969"/>
              </a:solidFill>
              <a:latin typeface="+mn-lt"/>
            </a:endParaRPr>
          </a:p>
          <a:p>
            <a:pPr hangingPunct="0">
              <a:buClr>
                <a:schemeClr val="accent1"/>
              </a:buClr>
              <a:buSzPct val="75000"/>
              <a:buFont typeface="Wingdings" pitchFamily="2" charset="2"/>
              <a:buChar char="Ø"/>
            </a:pPr>
            <a:r>
              <a:rPr lang="de-DE" sz="2000" dirty="0" smtClean="0">
                <a:solidFill>
                  <a:srgbClr val="696969"/>
                </a:solidFill>
                <a:latin typeface="+mn-lt"/>
              </a:rPr>
              <a:t>  Stipendien für Master &amp; PHD fuer Auslandsstudien</a:t>
            </a:r>
            <a:endParaRPr lang="en-US" sz="2000" dirty="0">
              <a:solidFill>
                <a:srgbClr val="696969"/>
              </a:solidFill>
              <a:latin typeface="+mn-lt"/>
            </a:endParaRPr>
          </a:p>
        </p:txBody>
      </p:sp>
      <p:pic>
        <p:nvPicPr>
          <p:cNvPr id="3074" name="Picture 2"/>
          <p:cNvPicPr>
            <a:picLocks noChangeAspect="1" noChangeArrowheads="1"/>
          </p:cNvPicPr>
          <p:nvPr/>
        </p:nvPicPr>
        <p:blipFill>
          <a:blip r:embed="rId3" cstate="print"/>
          <a:srcRect/>
          <a:stretch>
            <a:fillRect/>
          </a:stretch>
        </p:blipFill>
        <p:spPr bwMode="auto">
          <a:xfrm>
            <a:off x="6172200" y="5257800"/>
            <a:ext cx="2451369" cy="146912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a:spLocks noChangeArrowheads="1"/>
          </p:cNvSpPr>
          <p:nvPr/>
        </p:nvSpPr>
        <p:spPr bwMode="auto">
          <a:xfrm>
            <a:off x="8763000" y="228600"/>
            <a:ext cx="381000" cy="6683375"/>
          </a:xfrm>
          <a:prstGeom prst="rect">
            <a:avLst/>
          </a:prstGeom>
          <a:solidFill>
            <a:srgbClr val="669900"/>
          </a:solidFill>
          <a:ln w="9525">
            <a:noFill/>
            <a:miter lim="800000"/>
            <a:headEnd/>
            <a:tailEnd/>
          </a:ln>
        </p:spPr>
        <p:txBody>
          <a:bodyPr>
            <a:spAutoFit/>
          </a:bodyPr>
          <a:lstStyle/>
          <a:p>
            <a:r>
              <a:rPr lang="de-DE" dirty="0">
                <a:solidFill>
                  <a:srgbClr val="77933C"/>
                </a:solidFill>
                <a:latin typeface="Calibri" pitchFamily="34" charset="0"/>
              </a:rPr>
              <a:t>………………………………………………………………</a:t>
            </a:r>
          </a:p>
        </p:txBody>
      </p:sp>
      <p:pic>
        <p:nvPicPr>
          <p:cNvPr id="25604" name="Picture 2" descr="C:\Users\Berlin-02\Desktop\tender\logo"/>
          <p:cNvPicPr>
            <a:picLocks noChangeAspect="1" noChangeArrowheads="1"/>
          </p:cNvPicPr>
          <p:nvPr/>
        </p:nvPicPr>
        <p:blipFill>
          <a:blip r:embed="rId2" cstate="print"/>
          <a:srcRect/>
          <a:stretch>
            <a:fillRect/>
          </a:stretch>
        </p:blipFill>
        <p:spPr bwMode="auto">
          <a:xfrm>
            <a:off x="6019800" y="609600"/>
            <a:ext cx="2590800" cy="990600"/>
          </a:xfrm>
          <a:prstGeom prst="rect">
            <a:avLst/>
          </a:prstGeom>
          <a:noFill/>
          <a:ln w="9525">
            <a:noFill/>
            <a:miter lim="800000"/>
            <a:headEnd/>
            <a:tailEnd/>
          </a:ln>
        </p:spPr>
      </p:pic>
      <p:sp>
        <p:nvSpPr>
          <p:cNvPr id="25605" name="Text Box 5"/>
          <p:cNvSpPr txBox="1">
            <a:spLocks noChangeArrowheads="1"/>
          </p:cNvSpPr>
          <p:nvPr/>
        </p:nvSpPr>
        <p:spPr bwMode="auto">
          <a:xfrm>
            <a:off x="457200" y="228600"/>
            <a:ext cx="8305800" cy="366713"/>
          </a:xfrm>
          <a:prstGeom prst="rect">
            <a:avLst/>
          </a:prstGeom>
          <a:solidFill>
            <a:srgbClr val="669900"/>
          </a:solidFill>
          <a:ln w="9525">
            <a:noFill/>
            <a:miter lim="800000"/>
            <a:headEnd/>
            <a:tailEnd/>
          </a:ln>
          <a:effectLst/>
        </p:spPr>
        <p:txBody>
          <a:bodyPr>
            <a:spAutoFit/>
          </a:bodyPr>
          <a:lstStyle/>
          <a:p>
            <a:pPr>
              <a:spcBef>
                <a:spcPct val="50000"/>
              </a:spcBef>
            </a:pPr>
            <a:endParaRPr lang="de-DE">
              <a:solidFill>
                <a:schemeClr val="bg1"/>
              </a:solidFill>
              <a:effectLst>
                <a:outerShdw blurRad="38100" dist="38100" dir="2700000" algn="tl">
                  <a:srgbClr val="000000"/>
                </a:outerShdw>
              </a:effectLst>
            </a:endParaRPr>
          </a:p>
        </p:txBody>
      </p:sp>
      <p:sp>
        <p:nvSpPr>
          <p:cNvPr id="7" name="Rectangle 5"/>
          <p:cNvSpPr txBox="1">
            <a:spLocks noChangeArrowheads="1"/>
          </p:cNvSpPr>
          <p:nvPr/>
        </p:nvSpPr>
        <p:spPr>
          <a:xfrm>
            <a:off x="381000" y="1066800"/>
            <a:ext cx="7618040" cy="5257800"/>
          </a:xfrm>
          <a:prstGeom prst="rect">
            <a:avLst/>
          </a:prstGeom>
        </p:spPr>
        <p:txBody>
          <a:bodyPr/>
          <a:lstStyle/>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r>
              <a:rPr lang="de-DE" sz="1000" dirty="0" smtClean="0">
                <a:solidFill>
                  <a:srgbClr val="696969"/>
                </a:solidFill>
              </a:rPr>
              <a:t>Quelle: Kurdistan Review Jan.2014 </a:t>
            </a:r>
            <a:endParaRPr lang="de-DE" sz="1100" dirty="0" smtClean="0">
              <a:solidFill>
                <a:srgbClr val="696969"/>
              </a:solidFill>
            </a:endParaRPr>
          </a:p>
          <a:p>
            <a:pPr marL="342900" indent="-342900">
              <a:spcAft>
                <a:spcPct val="60000"/>
              </a:spcAft>
              <a:buClr>
                <a:srgbClr val="6DBF8A"/>
              </a:buClr>
            </a:pPr>
            <a:endParaRPr lang="en-US" sz="1100" dirty="0" smtClean="0"/>
          </a:p>
          <a:p>
            <a:pPr marL="342900" lvl="0" indent="-342900">
              <a:spcAft>
                <a:spcPct val="60000"/>
              </a:spcAft>
              <a:buClr>
                <a:srgbClr val="6DBF8A"/>
              </a:buClr>
            </a:pPr>
            <a:endParaRPr lang="de-DE" sz="1100" dirty="0" smtClean="0">
              <a:solidFill>
                <a:srgbClr val="696969"/>
              </a:solidFill>
            </a:endParaRPr>
          </a:p>
        </p:txBody>
      </p:sp>
      <p:sp>
        <p:nvSpPr>
          <p:cNvPr id="9" name="Rectangle 4"/>
          <p:cNvSpPr>
            <a:spLocks noChangeArrowheads="1"/>
          </p:cNvSpPr>
          <p:nvPr/>
        </p:nvSpPr>
        <p:spPr bwMode="auto">
          <a:xfrm>
            <a:off x="533400" y="152400"/>
            <a:ext cx="8358187" cy="492443"/>
          </a:xfrm>
          <a:prstGeom prst="rect">
            <a:avLst/>
          </a:prstGeom>
          <a:noFill/>
          <a:ln w="9525">
            <a:noFill/>
            <a:miter lim="800000"/>
            <a:headEnd/>
            <a:tailEnd/>
          </a:ln>
        </p:spPr>
        <p:txBody>
          <a:bodyPr>
            <a:spAutoFit/>
          </a:bodyPr>
          <a:lstStyle/>
          <a:p>
            <a:pPr>
              <a:spcBef>
                <a:spcPct val="50000"/>
              </a:spcBef>
              <a:defRPr/>
            </a:pPr>
            <a:r>
              <a:rPr lang="de-DE" sz="2600" dirty="0" smtClean="0">
                <a:solidFill>
                  <a:schemeClr val="bg1"/>
                </a:solidFill>
                <a:latin typeface="Arial" pitchFamily="34" charset="0"/>
              </a:rPr>
              <a:t>3.8 </a:t>
            </a:r>
            <a:r>
              <a:rPr lang="de-DE" sz="2600" dirty="0">
                <a:solidFill>
                  <a:schemeClr val="bg1"/>
                </a:solidFill>
                <a:latin typeface="Arial" pitchFamily="34" charset="0"/>
              </a:rPr>
              <a:t>Möglichkeiten für deutsche Firmen im Irak</a:t>
            </a:r>
          </a:p>
        </p:txBody>
      </p:sp>
      <p:sp>
        <p:nvSpPr>
          <p:cNvPr id="8" name="Text Box 2"/>
          <p:cNvSpPr txBox="1">
            <a:spLocks noChangeArrowheads="1"/>
          </p:cNvSpPr>
          <p:nvPr/>
        </p:nvSpPr>
        <p:spPr bwMode="auto">
          <a:xfrm>
            <a:off x="304800" y="1524000"/>
            <a:ext cx="7467600" cy="461665"/>
          </a:xfrm>
          <a:prstGeom prst="rect">
            <a:avLst/>
          </a:prstGeom>
          <a:noFill/>
          <a:ln w="9525">
            <a:noFill/>
            <a:miter lim="800000"/>
            <a:headEnd/>
            <a:tailEnd/>
          </a:ln>
        </p:spPr>
        <p:txBody>
          <a:bodyPr wrap="square">
            <a:spAutoFit/>
          </a:bodyPr>
          <a:lstStyle/>
          <a:p>
            <a:pPr marL="533400" indent="-533400">
              <a:spcBef>
                <a:spcPct val="0"/>
              </a:spcBef>
              <a:spcAft>
                <a:spcPct val="60000"/>
              </a:spcAft>
              <a:buClr>
                <a:srgbClr val="6DBF8A"/>
              </a:buClr>
            </a:pPr>
            <a:r>
              <a:rPr lang="de-DE" sz="2400" dirty="0" smtClean="0">
                <a:solidFill>
                  <a:schemeClr val="accent3">
                    <a:lumMod val="75000"/>
                  </a:schemeClr>
                </a:solidFill>
                <a:latin typeface="+mn-lt"/>
              </a:rPr>
              <a:t>Entwicklungen im Gesundheitswesen</a:t>
            </a:r>
          </a:p>
        </p:txBody>
      </p:sp>
      <p:sp>
        <p:nvSpPr>
          <p:cNvPr id="11" name="TextBox 2"/>
          <p:cNvSpPr txBox="1">
            <a:spLocks noChangeArrowheads="1"/>
          </p:cNvSpPr>
          <p:nvPr/>
        </p:nvSpPr>
        <p:spPr bwMode="auto">
          <a:xfrm>
            <a:off x="304800" y="2149019"/>
            <a:ext cx="8035256" cy="1323439"/>
          </a:xfrm>
          <a:prstGeom prst="rect">
            <a:avLst/>
          </a:prstGeom>
          <a:noFill/>
          <a:ln w="9525">
            <a:noFill/>
            <a:miter lim="800000"/>
            <a:headEnd/>
            <a:tailEnd/>
          </a:ln>
        </p:spPr>
        <p:txBody>
          <a:bodyPr wrap="square">
            <a:spAutoFit/>
          </a:bodyPr>
          <a:lstStyle/>
          <a:p>
            <a:pPr>
              <a:buFont typeface="Wingdings" pitchFamily="2" charset="2"/>
              <a:buChar char="Ø"/>
            </a:pPr>
            <a:endParaRPr lang="en-US" sz="2000" dirty="0" smtClean="0">
              <a:solidFill>
                <a:srgbClr val="696969"/>
              </a:solidFill>
              <a:latin typeface="+mn-lt"/>
            </a:endParaRPr>
          </a:p>
          <a:p>
            <a:endParaRPr lang="de-DE" sz="2000" dirty="0" smtClean="0">
              <a:solidFill>
                <a:srgbClr val="696969"/>
              </a:solidFill>
              <a:latin typeface="+mn-lt"/>
            </a:endParaRPr>
          </a:p>
          <a:p>
            <a:pPr hangingPunct="0">
              <a:buClr>
                <a:schemeClr val="accent1"/>
              </a:buClr>
              <a:buSzPct val="75000"/>
              <a:buFont typeface="Wingdings" pitchFamily="2" charset="2"/>
              <a:buChar char="Ø"/>
            </a:pPr>
            <a:endParaRPr lang="de-DE" sz="2000" dirty="0" smtClean="0">
              <a:solidFill>
                <a:srgbClr val="696969"/>
              </a:solidFill>
              <a:latin typeface="+mn-lt"/>
            </a:endParaRPr>
          </a:p>
          <a:p>
            <a:pPr hangingPunct="0">
              <a:buClr>
                <a:schemeClr val="accent1"/>
              </a:buClr>
              <a:buSzPct val="75000"/>
              <a:buFont typeface="Wingdings" pitchFamily="2" charset="2"/>
              <a:buChar char="Ø"/>
            </a:pPr>
            <a:endParaRPr lang="en-US" sz="2000" dirty="0">
              <a:solidFill>
                <a:srgbClr val="696969"/>
              </a:solidFill>
              <a:latin typeface="+mn-lt"/>
            </a:endParaRPr>
          </a:p>
        </p:txBody>
      </p:sp>
      <p:sp>
        <p:nvSpPr>
          <p:cNvPr id="10" name="TextBox 2"/>
          <p:cNvSpPr txBox="1">
            <a:spLocks noChangeArrowheads="1"/>
          </p:cNvSpPr>
          <p:nvPr/>
        </p:nvSpPr>
        <p:spPr bwMode="auto">
          <a:xfrm>
            <a:off x="304800" y="2057400"/>
            <a:ext cx="8178132" cy="2554545"/>
          </a:xfrm>
          <a:prstGeom prst="rect">
            <a:avLst/>
          </a:prstGeom>
          <a:noFill/>
          <a:ln w="9525">
            <a:noFill/>
            <a:miter lim="800000"/>
            <a:headEnd/>
            <a:tailEnd/>
          </a:ln>
        </p:spPr>
        <p:txBody>
          <a:bodyPr wrap="square">
            <a:spAutoFit/>
          </a:bodyPr>
          <a:lstStyle/>
          <a:p>
            <a:pPr hangingPunct="0">
              <a:buClr>
                <a:schemeClr val="accent1"/>
              </a:buClr>
              <a:buSzPct val="75000"/>
              <a:buFont typeface="Wingdings" pitchFamily="2" charset="2"/>
              <a:buChar char="Ø"/>
            </a:pPr>
            <a:r>
              <a:rPr lang="de-DE" sz="2000" dirty="0" smtClean="0">
                <a:solidFill>
                  <a:srgbClr val="696969"/>
                </a:solidFill>
                <a:latin typeface="+mn-lt"/>
              </a:rPr>
              <a:t>Investitionen im wert von $732Mio seit 2006 in das Gesundheitswesen</a:t>
            </a:r>
          </a:p>
          <a:p>
            <a:pPr hangingPunct="0">
              <a:buClr>
                <a:schemeClr val="accent1"/>
              </a:buClr>
              <a:buSzPct val="75000"/>
              <a:buFont typeface="Wingdings" pitchFamily="2" charset="2"/>
              <a:buChar char="Ø"/>
            </a:pPr>
            <a:endParaRPr lang="de-DE" sz="2000" dirty="0" smtClean="0">
              <a:solidFill>
                <a:srgbClr val="696969"/>
              </a:solidFill>
              <a:latin typeface="+mn-lt"/>
            </a:endParaRPr>
          </a:p>
          <a:p>
            <a:pPr hangingPunct="0">
              <a:buClr>
                <a:schemeClr val="accent1"/>
              </a:buClr>
              <a:buSzPct val="75000"/>
              <a:buFont typeface="Wingdings" pitchFamily="2" charset="2"/>
              <a:buChar char="Ø"/>
            </a:pPr>
            <a:r>
              <a:rPr lang="de-DE" sz="2000" dirty="0" smtClean="0">
                <a:solidFill>
                  <a:srgbClr val="696969"/>
                </a:solidFill>
                <a:latin typeface="+mn-lt"/>
              </a:rPr>
              <a:t>Davon $ 195Mio durch Auslandsinvestitionen</a:t>
            </a:r>
          </a:p>
          <a:p>
            <a:pPr hangingPunct="0">
              <a:buClr>
                <a:schemeClr val="accent1"/>
              </a:buClr>
              <a:buSzPct val="75000"/>
              <a:buFont typeface="Wingdings" pitchFamily="2" charset="2"/>
              <a:buChar char="Ø"/>
            </a:pPr>
            <a:endParaRPr lang="de-DE" sz="2000" dirty="0" smtClean="0">
              <a:solidFill>
                <a:srgbClr val="696969"/>
              </a:solidFill>
              <a:latin typeface="+mn-lt"/>
            </a:endParaRPr>
          </a:p>
          <a:p>
            <a:pPr hangingPunct="0">
              <a:buClr>
                <a:schemeClr val="accent1"/>
              </a:buClr>
              <a:buSzPct val="75000"/>
              <a:buFont typeface="Wingdings" pitchFamily="2" charset="2"/>
              <a:buChar char="Ø"/>
            </a:pPr>
            <a:r>
              <a:rPr lang="de-DE" sz="2000" dirty="0" smtClean="0">
                <a:solidFill>
                  <a:srgbClr val="696969"/>
                </a:solidFill>
                <a:latin typeface="+mn-lt"/>
              </a:rPr>
              <a:t>4,8% des KRG Budget in 2013 ging in das Gesundheitswesen</a:t>
            </a:r>
          </a:p>
          <a:p>
            <a:pPr hangingPunct="0">
              <a:buClr>
                <a:schemeClr val="accent1"/>
              </a:buClr>
              <a:buSzPct val="75000"/>
            </a:pPr>
            <a:r>
              <a:rPr lang="de-DE" sz="2000" dirty="0" smtClean="0">
                <a:solidFill>
                  <a:srgbClr val="696969"/>
                </a:solidFill>
                <a:latin typeface="+mn-lt"/>
              </a:rPr>
              <a:t> </a:t>
            </a:r>
          </a:p>
          <a:p>
            <a:pPr hangingPunct="0">
              <a:buClr>
                <a:schemeClr val="accent1"/>
              </a:buClr>
              <a:buSzPct val="75000"/>
            </a:pPr>
            <a:r>
              <a:rPr lang="de-DE" sz="2000" dirty="0" smtClean="0">
                <a:solidFill>
                  <a:srgbClr val="696969"/>
                </a:solidFill>
                <a:latin typeface="+mn-lt"/>
              </a:rPr>
              <a:t> </a:t>
            </a:r>
          </a:p>
          <a:p>
            <a:pPr hangingPunct="0">
              <a:buClr>
                <a:schemeClr val="accent1"/>
              </a:buClr>
              <a:buSzPct val="75000"/>
              <a:buFont typeface="Wingdings" pitchFamily="2" charset="2"/>
              <a:buChar char="Ø"/>
            </a:pPr>
            <a:endParaRPr lang="de-DE" sz="2000" dirty="0" smtClean="0">
              <a:solidFill>
                <a:srgbClr val="696969"/>
              </a:solidFill>
              <a:latin typeface="+mn-lt"/>
            </a:endParaRPr>
          </a:p>
        </p:txBody>
      </p:sp>
      <p:pic>
        <p:nvPicPr>
          <p:cNvPr id="1026" name="Picture 2"/>
          <p:cNvPicPr>
            <a:picLocks noChangeAspect="1" noChangeArrowheads="1"/>
          </p:cNvPicPr>
          <p:nvPr/>
        </p:nvPicPr>
        <p:blipFill>
          <a:blip r:embed="rId3" cstate="print"/>
          <a:srcRect/>
          <a:stretch>
            <a:fillRect/>
          </a:stretch>
        </p:blipFill>
        <p:spPr bwMode="auto">
          <a:xfrm>
            <a:off x="228600" y="4876800"/>
            <a:ext cx="5124450" cy="1457325"/>
          </a:xfrm>
          <a:prstGeom prst="rect">
            <a:avLst/>
          </a:prstGeom>
          <a:noFill/>
          <a:ln w="9525">
            <a:noFill/>
            <a:miter lim="800000"/>
            <a:headEnd/>
            <a:tailEnd/>
          </a:ln>
        </p:spPr>
      </p:pic>
      <p:pic>
        <p:nvPicPr>
          <p:cNvPr id="1027" name="Picture 3"/>
          <p:cNvPicPr>
            <a:picLocks noChangeAspect="1" noChangeArrowheads="1"/>
          </p:cNvPicPr>
          <p:nvPr/>
        </p:nvPicPr>
        <p:blipFill>
          <a:blip r:embed="rId4" cstate="print"/>
          <a:srcRect/>
          <a:stretch>
            <a:fillRect/>
          </a:stretch>
        </p:blipFill>
        <p:spPr bwMode="auto">
          <a:xfrm>
            <a:off x="5943600" y="3771900"/>
            <a:ext cx="2771775" cy="30861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a:spLocks noChangeArrowheads="1"/>
          </p:cNvSpPr>
          <p:nvPr/>
        </p:nvSpPr>
        <p:spPr bwMode="auto">
          <a:xfrm>
            <a:off x="8763000" y="228600"/>
            <a:ext cx="381000" cy="6683375"/>
          </a:xfrm>
          <a:prstGeom prst="rect">
            <a:avLst/>
          </a:prstGeom>
          <a:solidFill>
            <a:srgbClr val="669900"/>
          </a:solidFill>
          <a:ln w="9525">
            <a:noFill/>
            <a:miter lim="800000"/>
            <a:headEnd/>
            <a:tailEnd/>
          </a:ln>
        </p:spPr>
        <p:txBody>
          <a:bodyPr>
            <a:spAutoFit/>
          </a:bodyPr>
          <a:lstStyle/>
          <a:p>
            <a:r>
              <a:rPr lang="de-DE" dirty="0">
                <a:solidFill>
                  <a:srgbClr val="77933C"/>
                </a:solidFill>
                <a:latin typeface="Calibri" pitchFamily="34" charset="0"/>
              </a:rPr>
              <a:t>………………………………………………………………</a:t>
            </a:r>
          </a:p>
        </p:txBody>
      </p:sp>
      <p:pic>
        <p:nvPicPr>
          <p:cNvPr id="25604" name="Picture 2" descr="C:\Users\Berlin-02\Desktop\tender\logo"/>
          <p:cNvPicPr>
            <a:picLocks noChangeAspect="1" noChangeArrowheads="1"/>
          </p:cNvPicPr>
          <p:nvPr/>
        </p:nvPicPr>
        <p:blipFill>
          <a:blip r:embed="rId2" cstate="print"/>
          <a:srcRect/>
          <a:stretch>
            <a:fillRect/>
          </a:stretch>
        </p:blipFill>
        <p:spPr bwMode="auto">
          <a:xfrm>
            <a:off x="6019800" y="609600"/>
            <a:ext cx="2590800" cy="990600"/>
          </a:xfrm>
          <a:prstGeom prst="rect">
            <a:avLst/>
          </a:prstGeom>
          <a:noFill/>
          <a:ln w="9525">
            <a:noFill/>
            <a:miter lim="800000"/>
            <a:headEnd/>
            <a:tailEnd/>
          </a:ln>
        </p:spPr>
      </p:pic>
      <p:sp>
        <p:nvSpPr>
          <p:cNvPr id="25605" name="Text Box 5"/>
          <p:cNvSpPr txBox="1">
            <a:spLocks noChangeArrowheads="1"/>
          </p:cNvSpPr>
          <p:nvPr/>
        </p:nvSpPr>
        <p:spPr bwMode="auto">
          <a:xfrm>
            <a:off x="457200" y="228600"/>
            <a:ext cx="8305800" cy="366713"/>
          </a:xfrm>
          <a:prstGeom prst="rect">
            <a:avLst/>
          </a:prstGeom>
          <a:solidFill>
            <a:srgbClr val="669900"/>
          </a:solidFill>
          <a:ln w="9525">
            <a:noFill/>
            <a:miter lim="800000"/>
            <a:headEnd/>
            <a:tailEnd/>
          </a:ln>
          <a:effectLst/>
        </p:spPr>
        <p:txBody>
          <a:bodyPr>
            <a:spAutoFit/>
          </a:bodyPr>
          <a:lstStyle/>
          <a:p>
            <a:pPr>
              <a:spcBef>
                <a:spcPct val="50000"/>
              </a:spcBef>
            </a:pPr>
            <a:endParaRPr lang="de-DE">
              <a:solidFill>
                <a:schemeClr val="bg1"/>
              </a:solidFill>
              <a:effectLst>
                <a:outerShdw blurRad="38100" dist="38100" dir="2700000" algn="tl">
                  <a:srgbClr val="000000"/>
                </a:outerShdw>
              </a:effectLst>
            </a:endParaRPr>
          </a:p>
        </p:txBody>
      </p:sp>
      <p:sp>
        <p:nvSpPr>
          <p:cNvPr id="7" name="Rectangle 5"/>
          <p:cNvSpPr txBox="1">
            <a:spLocks noChangeArrowheads="1"/>
          </p:cNvSpPr>
          <p:nvPr/>
        </p:nvSpPr>
        <p:spPr>
          <a:xfrm>
            <a:off x="381000" y="1066800"/>
            <a:ext cx="7618040" cy="5257800"/>
          </a:xfrm>
          <a:prstGeom prst="rect">
            <a:avLst/>
          </a:prstGeom>
        </p:spPr>
        <p:txBody>
          <a:bodyPr/>
          <a:lstStyle/>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endParaRPr lang="de-DE" sz="1000" dirty="0" smtClean="0">
              <a:solidFill>
                <a:srgbClr val="696969"/>
              </a:solidFill>
            </a:endParaRPr>
          </a:p>
          <a:p>
            <a:pPr marL="342900" indent="-342900">
              <a:spcAft>
                <a:spcPct val="60000"/>
              </a:spcAft>
              <a:buClr>
                <a:srgbClr val="6DBF8A"/>
              </a:buClr>
            </a:pPr>
            <a:r>
              <a:rPr lang="de-DE" sz="1000" dirty="0" smtClean="0">
                <a:solidFill>
                  <a:srgbClr val="696969"/>
                </a:solidFill>
              </a:rPr>
              <a:t>Quelle: Kurdistan Review Jan.2014 </a:t>
            </a:r>
            <a:endParaRPr lang="de-DE" sz="1100" dirty="0" smtClean="0">
              <a:solidFill>
                <a:srgbClr val="696969"/>
              </a:solidFill>
            </a:endParaRPr>
          </a:p>
          <a:p>
            <a:pPr marL="342900" indent="-342900">
              <a:spcAft>
                <a:spcPct val="60000"/>
              </a:spcAft>
              <a:buClr>
                <a:srgbClr val="6DBF8A"/>
              </a:buClr>
            </a:pPr>
            <a:endParaRPr lang="en-US" sz="1100" dirty="0" smtClean="0"/>
          </a:p>
          <a:p>
            <a:pPr marL="342900" lvl="0" indent="-342900">
              <a:spcAft>
                <a:spcPct val="60000"/>
              </a:spcAft>
              <a:buClr>
                <a:srgbClr val="6DBF8A"/>
              </a:buClr>
            </a:pPr>
            <a:endParaRPr lang="de-DE" sz="1100" dirty="0" smtClean="0">
              <a:solidFill>
                <a:srgbClr val="696969"/>
              </a:solidFill>
            </a:endParaRPr>
          </a:p>
        </p:txBody>
      </p:sp>
      <p:sp>
        <p:nvSpPr>
          <p:cNvPr id="9" name="Rectangle 4"/>
          <p:cNvSpPr>
            <a:spLocks noChangeArrowheads="1"/>
          </p:cNvSpPr>
          <p:nvPr/>
        </p:nvSpPr>
        <p:spPr bwMode="auto">
          <a:xfrm>
            <a:off x="533400" y="152400"/>
            <a:ext cx="8358187" cy="492443"/>
          </a:xfrm>
          <a:prstGeom prst="rect">
            <a:avLst/>
          </a:prstGeom>
          <a:noFill/>
          <a:ln w="9525">
            <a:noFill/>
            <a:miter lim="800000"/>
            <a:headEnd/>
            <a:tailEnd/>
          </a:ln>
        </p:spPr>
        <p:txBody>
          <a:bodyPr>
            <a:spAutoFit/>
          </a:bodyPr>
          <a:lstStyle/>
          <a:p>
            <a:pPr>
              <a:spcBef>
                <a:spcPct val="50000"/>
              </a:spcBef>
              <a:defRPr/>
            </a:pPr>
            <a:r>
              <a:rPr lang="de-DE" sz="2600" dirty="0" smtClean="0">
                <a:solidFill>
                  <a:schemeClr val="bg1"/>
                </a:solidFill>
                <a:latin typeface="Arial" pitchFamily="34" charset="0"/>
              </a:rPr>
              <a:t>3.9 </a:t>
            </a:r>
            <a:r>
              <a:rPr lang="de-DE" sz="2600" dirty="0">
                <a:solidFill>
                  <a:schemeClr val="bg1"/>
                </a:solidFill>
                <a:latin typeface="Arial" pitchFamily="34" charset="0"/>
              </a:rPr>
              <a:t>Möglichkeiten für deutsche Firmen im Irak</a:t>
            </a:r>
          </a:p>
        </p:txBody>
      </p:sp>
      <p:sp>
        <p:nvSpPr>
          <p:cNvPr id="8" name="Text Box 2"/>
          <p:cNvSpPr txBox="1">
            <a:spLocks noChangeArrowheads="1"/>
          </p:cNvSpPr>
          <p:nvPr/>
        </p:nvSpPr>
        <p:spPr bwMode="auto">
          <a:xfrm>
            <a:off x="381000" y="1524000"/>
            <a:ext cx="7467600" cy="461665"/>
          </a:xfrm>
          <a:prstGeom prst="rect">
            <a:avLst/>
          </a:prstGeom>
          <a:noFill/>
          <a:ln w="9525">
            <a:noFill/>
            <a:miter lim="800000"/>
            <a:headEnd/>
            <a:tailEnd/>
          </a:ln>
        </p:spPr>
        <p:txBody>
          <a:bodyPr wrap="square">
            <a:spAutoFit/>
          </a:bodyPr>
          <a:lstStyle/>
          <a:p>
            <a:pPr marL="533400" indent="-533400">
              <a:spcBef>
                <a:spcPct val="0"/>
              </a:spcBef>
              <a:spcAft>
                <a:spcPct val="60000"/>
              </a:spcAft>
              <a:buClr>
                <a:srgbClr val="6DBF8A"/>
              </a:buClr>
            </a:pPr>
            <a:r>
              <a:rPr lang="de-DE" sz="2400" dirty="0" smtClean="0">
                <a:solidFill>
                  <a:schemeClr val="accent3">
                    <a:lumMod val="75000"/>
                  </a:schemeClr>
                </a:solidFill>
                <a:latin typeface="+mn-lt"/>
              </a:rPr>
              <a:t>Entwicklungen im Transportsektor</a:t>
            </a:r>
          </a:p>
        </p:txBody>
      </p:sp>
      <p:sp>
        <p:nvSpPr>
          <p:cNvPr id="11" name="TextBox 2"/>
          <p:cNvSpPr txBox="1">
            <a:spLocks noChangeArrowheads="1"/>
          </p:cNvSpPr>
          <p:nvPr/>
        </p:nvSpPr>
        <p:spPr bwMode="auto">
          <a:xfrm>
            <a:off x="304800" y="2149019"/>
            <a:ext cx="8035256" cy="1323439"/>
          </a:xfrm>
          <a:prstGeom prst="rect">
            <a:avLst/>
          </a:prstGeom>
          <a:noFill/>
          <a:ln w="9525">
            <a:noFill/>
            <a:miter lim="800000"/>
            <a:headEnd/>
            <a:tailEnd/>
          </a:ln>
        </p:spPr>
        <p:txBody>
          <a:bodyPr wrap="square">
            <a:spAutoFit/>
          </a:bodyPr>
          <a:lstStyle/>
          <a:p>
            <a:pPr>
              <a:buFont typeface="Wingdings" pitchFamily="2" charset="2"/>
              <a:buChar char="Ø"/>
            </a:pPr>
            <a:endParaRPr lang="en-US" sz="2000" dirty="0" smtClean="0">
              <a:solidFill>
                <a:srgbClr val="696969"/>
              </a:solidFill>
              <a:latin typeface="+mn-lt"/>
            </a:endParaRPr>
          </a:p>
          <a:p>
            <a:endParaRPr lang="de-DE" sz="2000" dirty="0" smtClean="0">
              <a:solidFill>
                <a:srgbClr val="696969"/>
              </a:solidFill>
              <a:latin typeface="+mn-lt"/>
            </a:endParaRPr>
          </a:p>
          <a:p>
            <a:pPr hangingPunct="0">
              <a:buClr>
                <a:schemeClr val="accent1"/>
              </a:buClr>
              <a:buSzPct val="75000"/>
              <a:buFont typeface="Wingdings" pitchFamily="2" charset="2"/>
              <a:buChar char="Ø"/>
            </a:pPr>
            <a:endParaRPr lang="de-DE" sz="2000" dirty="0" smtClean="0">
              <a:solidFill>
                <a:srgbClr val="696969"/>
              </a:solidFill>
              <a:latin typeface="+mn-lt"/>
            </a:endParaRPr>
          </a:p>
          <a:p>
            <a:pPr hangingPunct="0">
              <a:buClr>
                <a:schemeClr val="accent1"/>
              </a:buClr>
              <a:buSzPct val="75000"/>
              <a:buFont typeface="Wingdings" pitchFamily="2" charset="2"/>
              <a:buChar char="Ø"/>
            </a:pPr>
            <a:endParaRPr lang="en-US" sz="2000" dirty="0">
              <a:solidFill>
                <a:srgbClr val="696969"/>
              </a:solidFill>
              <a:latin typeface="+mn-lt"/>
            </a:endParaRPr>
          </a:p>
        </p:txBody>
      </p:sp>
      <p:pic>
        <p:nvPicPr>
          <p:cNvPr id="2050" name="Picture 2"/>
          <p:cNvPicPr>
            <a:picLocks noChangeAspect="1" noChangeArrowheads="1"/>
          </p:cNvPicPr>
          <p:nvPr/>
        </p:nvPicPr>
        <p:blipFill>
          <a:blip r:embed="rId3" cstate="print"/>
          <a:srcRect/>
          <a:stretch>
            <a:fillRect/>
          </a:stretch>
        </p:blipFill>
        <p:spPr bwMode="auto">
          <a:xfrm>
            <a:off x="685800" y="2057400"/>
            <a:ext cx="5867400" cy="1537827"/>
          </a:xfrm>
          <a:prstGeom prst="rect">
            <a:avLst/>
          </a:prstGeom>
          <a:noFill/>
          <a:ln w="9525">
            <a:noFill/>
            <a:miter lim="800000"/>
            <a:headEnd/>
            <a:tailEnd/>
          </a:ln>
        </p:spPr>
      </p:pic>
      <p:pic>
        <p:nvPicPr>
          <p:cNvPr id="2051" name="Picture 3"/>
          <p:cNvPicPr>
            <a:picLocks noChangeAspect="1" noChangeArrowheads="1"/>
          </p:cNvPicPr>
          <p:nvPr/>
        </p:nvPicPr>
        <p:blipFill>
          <a:blip r:embed="rId4" cstate="print"/>
          <a:srcRect/>
          <a:stretch>
            <a:fillRect/>
          </a:stretch>
        </p:blipFill>
        <p:spPr bwMode="auto">
          <a:xfrm>
            <a:off x="685800" y="3733800"/>
            <a:ext cx="2209800" cy="2895600"/>
          </a:xfrm>
          <a:prstGeom prst="rect">
            <a:avLst/>
          </a:prstGeom>
          <a:noFill/>
          <a:ln w="9525">
            <a:noFill/>
            <a:miter lim="800000"/>
            <a:headEnd/>
            <a:tailEnd/>
          </a:ln>
        </p:spPr>
      </p:pic>
      <p:pic>
        <p:nvPicPr>
          <p:cNvPr id="2057" name="Picture 9"/>
          <p:cNvPicPr>
            <a:picLocks noChangeAspect="1" noChangeArrowheads="1"/>
          </p:cNvPicPr>
          <p:nvPr/>
        </p:nvPicPr>
        <p:blipFill>
          <a:blip r:embed="rId5" cstate="print"/>
          <a:srcRect/>
          <a:stretch>
            <a:fillRect/>
          </a:stretch>
        </p:blipFill>
        <p:spPr bwMode="auto">
          <a:xfrm>
            <a:off x="3733800" y="3644825"/>
            <a:ext cx="4629150" cy="32131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a:spLocks noChangeArrowheads="1"/>
          </p:cNvSpPr>
          <p:nvPr/>
        </p:nvSpPr>
        <p:spPr bwMode="auto">
          <a:xfrm>
            <a:off x="8763000" y="228600"/>
            <a:ext cx="381000" cy="6683375"/>
          </a:xfrm>
          <a:prstGeom prst="rect">
            <a:avLst/>
          </a:prstGeom>
          <a:solidFill>
            <a:srgbClr val="669900"/>
          </a:solidFill>
          <a:ln w="9525">
            <a:noFill/>
            <a:miter lim="800000"/>
            <a:headEnd/>
            <a:tailEnd/>
          </a:ln>
        </p:spPr>
        <p:txBody>
          <a:bodyPr>
            <a:spAutoFit/>
          </a:bodyPr>
          <a:lstStyle/>
          <a:p>
            <a:r>
              <a:rPr lang="de-DE">
                <a:solidFill>
                  <a:srgbClr val="77933C"/>
                </a:solidFill>
                <a:latin typeface="Calibri" pitchFamily="34" charset="0"/>
              </a:rPr>
              <a:t>………………………………………………………………</a:t>
            </a:r>
          </a:p>
        </p:txBody>
      </p:sp>
      <p:pic>
        <p:nvPicPr>
          <p:cNvPr id="25604" name="Picture 2" descr="C:\Users\Berlin-02\Desktop\tender\logo"/>
          <p:cNvPicPr>
            <a:picLocks noChangeAspect="1" noChangeArrowheads="1"/>
          </p:cNvPicPr>
          <p:nvPr/>
        </p:nvPicPr>
        <p:blipFill>
          <a:blip r:embed="rId2" cstate="print"/>
          <a:srcRect/>
          <a:stretch>
            <a:fillRect/>
          </a:stretch>
        </p:blipFill>
        <p:spPr bwMode="auto">
          <a:xfrm>
            <a:off x="6019800" y="609600"/>
            <a:ext cx="2590800" cy="990600"/>
          </a:xfrm>
          <a:prstGeom prst="rect">
            <a:avLst/>
          </a:prstGeom>
          <a:noFill/>
          <a:ln w="9525">
            <a:noFill/>
            <a:miter lim="800000"/>
            <a:headEnd/>
            <a:tailEnd/>
          </a:ln>
        </p:spPr>
      </p:pic>
      <p:sp>
        <p:nvSpPr>
          <p:cNvPr id="25605" name="Text Box 5"/>
          <p:cNvSpPr txBox="1">
            <a:spLocks noChangeArrowheads="1"/>
          </p:cNvSpPr>
          <p:nvPr/>
        </p:nvSpPr>
        <p:spPr bwMode="auto">
          <a:xfrm>
            <a:off x="457200" y="228600"/>
            <a:ext cx="8305800" cy="366713"/>
          </a:xfrm>
          <a:prstGeom prst="rect">
            <a:avLst/>
          </a:prstGeom>
          <a:solidFill>
            <a:srgbClr val="669900"/>
          </a:solidFill>
          <a:ln w="9525">
            <a:noFill/>
            <a:miter lim="800000"/>
            <a:headEnd/>
            <a:tailEnd/>
          </a:ln>
          <a:effectLst/>
        </p:spPr>
        <p:txBody>
          <a:bodyPr>
            <a:spAutoFit/>
          </a:bodyPr>
          <a:lstStyle/>
          <a:p>
            <a:pPr>
              <a:spcBef>
                <a:spcPct val="50000"/>
              </a:spcBef>
            </a:pPr>
            <a:endParaRPr lang="de-DE">
              <a:solidFill>
                <a:schemeClr val="bg1"/>
              </a:solidFill>
              <a:effectLst>
                <a:outerShdw blurRad="38100" dist="38100" dir="2700000" algn="tl">
                  <a:srgbClr val="000000"/>
                </a:outerShdw>
              </a:effectLst>
            </a:endParaRPr>
          </a:p>
        </p:txBody>
      </p:sp>
      <p:sp>
        <p:nvSpPr>
          <p:cNvPr id="9" name="Rectangle 4"/>
          <p:cNvSpPr>
            <a:spLocks noChangeArrowheads="1"/>
          </p:cNvSpPr>
          <p:nvPr/>
        </p:nvSpPr>
        <p:spPr bwMode="auto">
          <a:xfrm>
            <a:off x="533400" y="152400"/>
            <a:ext cx="8358187" cy="492443"/>
          </a:xfrm>
          <a:prstGeom prst="rect">
            <a:avLst/>
          </a:prstGeom>
          <a:noFill/>
          <a:ln w="9525">
            <a:noFill/>
            <a:miter lim="800000"/>
            <a:headEnd/>
            <a:tailEnd/>
          </a:ln>
        </p:spPr>
        <p:txBody>
          <a:bodyPr>
            <a:spAutoFit/>
          </a:bodyPr>
          <a:lstStyle/>
          <a:p>
            <a:pPr>
              <a:defRPr/>
            </a:pPr>
            <a:r>
              <a:rPr lang="de-DE" sz="2600" dirty="0" smtClean="0">
                <a:solidFill>
                  <a:schemeClr val="bg1"/>
                </a:solidFill>
                <a:latin typeface="Arial" pitchFamily="34" charset="0"/>
              </a:rPr>
              <a:t>4. Wie macht man es “ am besten “?</a:t>
            </a:r>
            <a:endParaRPr lang="de-DE" sz="2600" dirty="0">
              <a:solidFill>
                <a:schemeClr val="bg1"/>
              </a:solidFill>
              <a:latin typeface="Arial" pitchFamily="34" charset="0"/>
            </a:endParaRPr>
          </a:p>
        </p:txBody>
      </p:sp>
      <p:sp>
        <p:nvSpPr>
          <p:cNvPr id="8" name="Rectangle 5"/>
          <p:cNvSpPr txBox="1">
            <a:spLocks noChangeArrowheads="1"/>
          </p:cNvSpPr>
          <p:nvPr/>
        </p:nvSpPr>
        <p:spPr>
          <a:xfrm>
            <a:off x="457200" y="2133600"/>
            <a:ext cx="7618040" cy="2045568"/>
          </a:xfrm>
          <a:prstGeom prst="rect">
            <a:avLst/>
          </a:prstGeom>
        </p:spPr>
        <p:txBody>
          <a:bodyPr/>
          <a:lstStyle/>
          <a:p>
            <a:pPr marL="342900" indent="-342900">
              <a:spcAft>
                <a:spcPct val="60000"/>
              </a:spcAft>
              <a:buClr>
                <a:srgbClr val="6DBF8A"/>
              </a:buClr>
              <a:buBlip>
                <a:blip r:embed="rId3"/>
              </a:buBlip>
            </a:pPr>
            <a:r>
              <a:rPr lang="de-DE" dirty="0" smtClean="0">
                <a:solidFill>
                  <a:srgbClr val="696969"/>
                </a:solidFill>
              </a:rPr>
              <a:t>Mit dem richtigen Sicherheitskonzept können Sie Geschäfte machen</a:t>
            </a:r>
          </a:p>
          <a:p>
            <a:pPr marL="342900" lvl="0" indent="-342900">
              <a:spcAft>
                <a:spcPct val="60000"/>
              </a:spcAft>
              <a:buClr>
                <a:srgbClr val="6DBF8A"/>
              </a:buClr>
              <a:buBlip>
                <a:blip r:embed="rId3"/>
              </a:buBlip>
            </a:pPr>
            <a:r>
              <a:rPr lang="de-DE" dirty="0" smtClean="0">
                <a:solidFill>
                  <a:srgbClr val="696969"/>
                </a:solidFill>
              </a:rPr>
              <a:t>Vertragliche Absicherung/Vertragstreue</a:t>
            </a:r>
          </a:p>
          <a:p>
            <a:pPr marL="342900" lvl="0" indent="-342900">
              <a:spcAft>
                <a:spcPct val="60000"/>
              </a:spcAft>
              <a:buClr>
                <a:srgbClr val="6DBF8A"/>
              </a:buClr>
              <a:buBlip>
                <a:blip r:embed="rId3"/>
              </a:buBlip>
            </a:pPr>
            <a:r>
              <a:rPr lang="de-DE" dirty="0" smtClean="0">
                <a:solidFill>
                  <a:srgbClr val="696969"/>
                </a:solidFill>
              </a:rPr>
              <a:t>Finanzabsicherung/ Cash, L/C abgesichert</a:t>
            </a:r>
          </a:p>
          <a:p>
            <a:pPr marL="342900" lvl="0" indent="-342900">
              <a:spcAft>
                <a:spcPct val="60000"/>
              </a:spcAft>
              <a:buClr>
                <a:srgbClr val="6DBF8A"/>
              </a:buClr>
              <a:buBlip>
                <a:blip r:embed="rId3"/>
              </a:buBlip>
            </a:pPr>
            <a:r>
              <a:rPr lang="de-DE" dirty="0" smtClean="0">
                <a:solidFill>
                  <a:srgbClr val="696969"/>
                </a:solidFill>
              </a:rPr>
              <a:t>Persönliche Sicherheit</a:t>
            </a:r>
          </a:p>
          <a:p>
            <a:pPr marL="342900" indent="-342900">
              <a:spcAft>
                <a:spcPct val="60000"/>
              </a:spcAft>
              <a:buClr>
                <a:srgbClr val="6DBF8A"/>
              </a:buClr>
              <a:buBlip>
                <a:blip r:embed="rId3"/>
              </a:buBlip>
            </a:pPr>
            <a:endParaRPr lang="de-DE" dirty="0" smtClean="0">
              <a:solidFill>
                <a:srgbClr val="696969"/>
              </a:solidFill>
            </a:endParaRPr>
          </a:p>
          <a:p>
            <a:pPr marL="342900" lvl="0" indent="-342900">
              <a:spcAft>
                <a:spcPct val="60000"/>
              </a:spcAft>
              <a:buClr>
                <a:srgbClr val="6DBF8A"/>
              </a:buClr>
              <a:buBlip>
                <a:blip r:embed="rId3"/>
              </a:buBlip>
            </a:pPr>
            <a:endParaRPr lang="de-DE" dirty="0" smtClean="0">
              <a:solidFill>
                <a:srgbClr val="696969"/>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a:spLocks noChangeArrowheads="1"/>
          </p:cNvSpPr>
          <p:nvPr/>
        </p:nvSpPr>
        <p:spPr bwMode="auto">
          <a:xfrm>
            <a:off x="8763000" y="228600"/>
            <a:ext cx="381000" cy="6683375"/>
          </a:xfrm>
          <a:prstGeom prst="rect">
            <a:avLst/>
          </a:prstGeom>
          <a:solidFill>
            <a:srgbClr val="669900"/>
          </a:solidFill>
          <a:ln w="9525">
            <a:noFill/>
            <a:miter lim="800000"/>
            <a:headEnd/>
            <a:tailEnd/>
          </a:ln>
        </p:spPr>
        <p:txBody>
          <a:bodyPr>
            <a:spAutoFit/>
          </a:bodyPr>
          <a:lstStyle/>
          <a:p>
            <a:r>
              <a:rPr lang="de-DE">
                <a:solidFill>
                  <a:srgbClr val="77933C"/>
                </a:solidFill>
                <a:latin typeface="Calibri" pitchFamily="34" charset="0"/>
              </a:rPr>
              <a:t>………………………………………………………………</a:t>
            </a:r>
          </a:p>
        </p:txBody>
      </p:sp>
      <p:pic>
        <p:nvPicPr>
          <p:cNvPr id="25604" name="Picture 2" descr="C:\Users\Berlin-02\Desktop\tender\logo"/>
          <p:cNvPicPr>
            <a:picLocks noChangeAspect="1" noChangeArrowheads="1"/>
          </p:cNvPicPr>
          <p:nvPr/>
        </p:nvPicPr>
        <p:blipFill>
          <a:blip r:embed="rId2" cstate="print"/>
          <a:srcRect/>
          <a:stretch>
            <a:fillRect/>
          </a:stretch>
        </p:blipFill>
        <p:spPr bwMode="auto">
          <a:xfrm>
            <a:off x="6019800" y="609600"/>
            <a:ext cx="2590800" cy="990600"/>
          </a:xfrm>
          <a:prstGeom prst="rect">
            <a:avLst/>
          </a:prstGeom>
          <a:noFill/>
          <a:ln w="9525">
            <a:noFill/>
            <a:miter lim="800000"/>
            <a:headEnd/>
            <a:tailEnd/>
          </a:ln>
        </p:spPr>
      </p:pic>
      <p:sp>
        <p:nvSpPr>
          <p:cNvPr id="25605" name="Text Box 5"/>
          <p:cNvSpPr txBox="1">
            <a:spLocks noChangeArrowheads="1"/>
          </p:cNvSpPr>
          <p:nvPr/>
        </p:nvSpPr>
        <p:spPr bwMode="auto">
          <a:xfrm>
            <a:off x="457200" y="228600"/>
            <a:ext cx="8305800" cy="366713"/>
          </a:xfrm>
          <a:prstGeom prst="rect">
            <a:avLst/>
          </a:prstGeom>
          <a:solidFill>
            <a:srgbClr val="669900"/>
          </a:solidFill>
          <a:ln w="9525">
            <a:noFill/>
            <a:miter lim="800000"/>
            <a:headEnd/>
            <a:tailEnd/>
          </a:ln>
          <a:effectLst/>
        </p:spPr>
        <p:txBody>
          <a:bodyPr>
            <a:spAutoFit/>
          </a:bodyPr>
          <a:lstStyle/>
          <a:p>
            <a:pPr>
              <a:spcBef>
                <a:spcPct val="50000"/>
              </a:spcBef>
            </a:pPr>
            <a:endParaRPr lang="de-DE">
              <a:solidFill>
                <a:schemeClr val="bg1"/>
              </a:solidFill>
              <a:effectLst>
                <a:outerShdw blurRad="38100" dist="38100" dir="2700000" algn="tl">
                  <a:srgbClr val="000000"/>
                </a:outerShdw>
              </a:effectLst>
            </a:endParaRPr>
          </a:p>
        </p:txBody>
      </p:sp>
      <p:sp>
        <p:nvSpPr>
          <p:cNvPr id="9" name="Rectangle 4"/>
          <p:cNvSpPr>
            <a:spLocks noChangeArrowheads="1"/>
          </p:cNvSpPr>
          <p:nvPr/>
        </p:nvSpPr>
        <p:spPr bwMode="auto">
          <a:xfrm>
            <a:off x="533400" y="152400"/>
            <a:ext cx="8358187" cy="492443"/>
          </a:xfrm>
          <a:prstGeom prst="rect">
            <a:avLst/>
          </a:prstGeom>
          <a:noFill/>
          <a:ln w="9525">
            <a:noFill/>
            <a:miter lim="800000"/>
            <a:headEnd/>
            <a:tailEnd/>
          </a:ln>
        </p:spPr>
        <p:txBody>
          <a:bodyPr>
            <a:spAutoFit/>
          </a:bodyPr>
          <a:lstStyle/>
          <a:p>
            <a:pPr>
              <a:defRPr/>
            </a:pPr>
            <a:r>
              <a:rPr lang="de-DE" sz="2600" dirty="0" smtClean="0">
                <a:solidFill>
                  <a:schemeClr val="bg1"/>
                </a:solidFill>
                <a:latin typeface="Arial" pitchFamily="34" charset="0"/>
              </a:rPr>
              <a:t>4.1 Wie macht man es “ am besten “?</a:t>
            </a:r>
            <a:endParaRPr lang="de-DE" sz="2600" dirty="0">
              <a:solidFill>
                <a:schemeClr val="bg1"/>
              </a:solidFill>
              <a:latin typeface="Arial" pitchFamily="34" charset="0"/>
            </a:endParaRPr>
          </a:p>
        </p:txBody>
      </p:sp>
      <p:sp>
        <p:nvSpPr>
          <p:cNvPr id="7" name="Rectangle 5"/>
          <p:cNvSpPr txBox="1">
            <a:spLocks noChangeArrowheads="1"/>
          </p:cNvSpPr>
          <p:nvPr/>
        </p:nvSpPr>
        <p:spPr>
          <a:xfrm>
            <a:off x="457200" y="2133600"/>
            <a:ext cx="7618040" cy="2045568"/>
          </a:xfrm>
          <a:prstGeom prst="rect">
            <a:avLst/>
          </a:prstGeom>
        </p:spPr>
        <p:txBody>
          <a:bodyPr/>
          <a:lstStyle/>
          <a:p>
            <a:pPr marL="342900" lvl="0" indent="-342900">
              <a:spcAft>
                <a:spcPct val="60000"/>
              </a:spcAft>
              <a:buClr>
                <a:srgbClr val="6DBF8A"/>
              </a:buClr>
              <a:buBlip>
                <a:blip r:embed="rId3"/>
              </a:buBlip>
            </a:pPr>
            <a:r>
              <a:rPr lang="de-DE" dirty="0" smtClean="0">
                <a:solidFill>
                  <a:srgbClr val="696969"/>
                </a:solidFill>
              </a:rPr>
              <a:t>Durch direkte Präsenz im Markt</a:t>
            </a:r>
          </a:p>
          <a:p>
            <a:pPr marL="342900" indent="-342900">
              <a:spcAft>
                <a:spcPct val="60000"/>
              </a:spcAft>
              <a:buClr>
                <a:srgbClr val="6DBF8A"/>
              </a:buClr>
              <a:buBlip>
                <a:blip r:embed="rId3"/>
              </a:buBlip>
            </a:pPr>
            <a:r>
              <a:rPr lang="de-DE" dirty="0" smtClean="0">
                <a:solidFill>
                  <a:srgbClr val="696969"/>
                </a:solidFill>
              </a:rPr>
              <a:t>Handelsvertreter oder örtliche Repräsentanten sind die günstigsten Wege!</a:t>
            </a:r>
          </a:p>
          <a:p>
            <a:pPr marL="342900" lvl="0" indent="-342900">
              <a:spcAft>
                <a:spcPct val="60000"/>
              </a:spcAft>
              <a:buClr>
                <a:srgbClr val="6DBF8A"/>
              </a:buClr>
              <a:buBlip>
                <a:blip r:embed="rId3"/>
              </a:buBlip>
            </a:pPr>
            <a:r>
              <a:rPr lang="de-DE" dirty="0" smtClean="0">
                <a:solidFill>
                  <a:srgbClr val="696969"/>
                </a:solidFill>
              </a:rPr>
              <a:t>Durch Kooperation mit Firmen, die Bereits im Markt sind</a:t>
            </a:r>
          </a:p>
          <a:p>
            <a:pPr marL="342900" indent="-342900">
              <a:spcAft>
                <a:spcPct val="60000"/>
              </a:spcAft>
              <a:buClr>
                <a:srgbClr val="6DBF8A"/>
              </a:buClr>
              <a:buBlip>
                <a:blip r:embed="rId3"/>
              </a:buBlip>
            </a:pPr>
            <a:endParaRPr lang="de-DE" dirty="0" smtClean="0">
              <a:solidFill>
                <a:srgbClr val="696969"/>
              </a:solidFill>
            </a:endParaRPr>
          </a:p>
          <a:p>
            <a:pPr marL="342900" indent="-342900">
              <a:spcAft>
                <a:spcPct val="60000"/>
              </a:spcAft>
              <a:buClr>
                <a:srgbClr val="6DBF8A"/>
              </a:buClr>
              <a:buBlip>
                <a:blip r:embed="rId3"/>
              </a:buBlip>
            </a:pPr>
            <a:endParaRPr lang="de-DE" dirty="0" smtClean="0">
              <a:solidFill>
                <a:srgbClr val="696969"/>
              </a:solidFill>
            </a:endParaRPr>
          </a:p>
          <a:p>
            <a:pPr marL="342900" lvl="0" indent="-342900">
              <a:spcAft>
                <a:spcPct val="60000"/>
              </a:spcAft>
              <a:buClr>
                <a:srgbClr val="6DBF8A"/>
              </a:buClr>
              <a:buBlip>
                <a:blip r:embed="rId3"/>
              </a:buBlip>
            </a:pPr>
            <a:endParaRPr lang="de-DE" dirty="0" smtClean="0">
              <a:solidFill>
                <a:srgbClr val="696969"/>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a:spLocks noChangeArrowheads="1"/>
          </p:cNvSpPr>
          <p:nvPr/>
        </p:nvSpPr>
        <p:spPr bwMode="auto">
          <a:xfrm>
            <a:off x="8763000" y="228600"/>
            <a:ext cx="381000" cy="6683375"/>
          </a:xfrm>
          <a:prstGeom prst="rect">
            <a:avLst/>
          </a:prstGeom>
          <a:solidFill>
            <a:srgbClr val="669900"/>
          </a:solidFill>
          <a:ln w="9525">
            <a:noFill/>
            <a:miter lim="800000"/>
            <a:headEnd/>
            <a:tailEnd/>
          </a:ln>
        </p:spPr>
        <p:txBody>
          <a:bodyPr>
            <a:spAutoFit/>
          </a:bodyPr>
          <a:lstStyle/>
          <a:p>
            <a:r>
              <a:rPr lang="de-DE">
                <a:solidFill>
                  <a:srgbClr val="77933C"/>
                </a:solidFill>
                <a:latin typeface="Calibri" pitchFamily="34" charset="0"/>
              </a:rPr>
              <a:t>………………………………………………………………</a:t>
            </a:r>
          </a:p>
        </p:txBody>
      </p:sp>
      <p:pic>
        <p:nvPicPr>
          <p:cNvPr id="23556" name="Picture 2" descr="C:\Users\Berlin-02\Desktop\tender\logo"/>
          <p:cNvPicPr>
            <a:picLocks noChangeAspect="1" noChangeArrowheads="1"/>
          </p:cNvPicPr>
          <p:nvPr/>
        </p:nvPicPr>
        <p:blipFill>
          <a:blip r:embed="rId2" cstate="print"/>
          <a:srcRect/>
          <a:stretch>
            <a:fillRect/>
          </a:stretch>
        </p:blipFill>
        <p:spPr bwMode="auto">
          <a:xfrm>
            <a:off x="6019800" y="609600"/>
            <a:ext cx="2590800" cy="990600"/>
          </a:xfrm>
          <a:prstGeom prst="rect">
            <a:avLst/>
          </a:prstGeom>
          <a:noFill/>
          <a:ln w="9525">
            <a:noFill/>
            <a:miter lim="800000"/>
            <a:headEnd/>
            <a:tailEnd/>
          </a:ln>
        </p:spPr>
      </p:pic>
      <p:sp>
        <p:nvSpPr>
          <p:cNvPr id="23557" name="Text Box 5"/>
          <p:cNvSpPr txBox="1">
            <a:spLocks noChangeArrowheads="1"/>
          </p:cNvSpPr>
          <p:nvPr/>
        </p:nvSpPr>
        <p:spPr bwMode="auto">
          <a:xfrm>
            <a:off x="457200" y="228600"/>
            <a:ext cx="8305800" cy="369332"/>
          </a:xfrm>
          <a:prstGeom prst="rect">
            <a:avLst/>
          </a:prstGeom>
          <a:solidFill>
            <a:srgbClr val="669900"/>
          </a:solidFill>
          <a:ln w="9525">
            <a:noFill/>
            <a:miter lim="800000"/>
            <a:headEnd/>
            <a:tailEnd/>
          </a:ln>
          <a:effectLst/>
        </p:spPr>
        <p:txBody>
          <a:bodyPr>
            <a:spAutoFit/>
          </a:bodyPr>
          <a:lstStyle/>
          <a:p>
            <a:pPr>
              <a:spcBef>
                <a:spcPct val="50000"/>
              </a:spcBef>
            </a:pPr>
            <a:endParaRPr lang="de-DE" b="1" dirty="0">
              <a:solidFill>
                <a:schemeClr val="bg1"/>
              </a:solidFill>
            </a:endParaRPr>
          </a:p>
        </p:txBody>
      </p:sp>
      <p:pic>
        <p:nvPicPr>
          <p:cNvPr id="23559" name="Picture 3"/>
          <p:cNvPicPr>
            <a:picLocks noChangeAspect="1" noChangeArrowheads="1"/>
          </p:cNvPicPr>
          <p:nvPr/>
        </p:nvPicPr>
        <p:blipFill>
          <a:blip r:embed="rId3" cstate="print"/>
          <a:srcRect/>
          <a:stretch>
            <a:fillRect/>
          </a:stretch>
        </p:blipFill>
        <p:spPr bwMode="auto">
          <a:xfrm>
            <a:off x="4267200" y="2057400"/>
            <a:ext cx="3675063" cy="2843213"/>
          </a:xfrm>
          <a:prstGeom prst="rect">
            <a:avLst/>
          </a:prstGeom>
          <a:noFill/>
          <a:ln w="9525">
            <a:noFill/>
            <a:miter lim="800000"/>
            <a:headEnd/>
            <a:tailEnd/>
          </a:ln>
        </p:spPr>
      </p:pic>
      <p:sp>
        <p:nvSpPr>
          <p:cNvPr id="8" name="Rectangle 4"/>
          <p:cNvSpPr>
            <a:spLocks noChangeArrowheads="1"/>
          </p:cNvSpPr>
          <p:nvPr/>
        </p:nvSpPr>
        <p:spPr bwMode="auto">
          <a:xfrm>
            <a:off x="533400" y="152400"/>
            <a:ext cx="8358187" cy="492443"/>
          </a:xfrm>
          <a:prstGeom prst="rect">
            <a:avLst/>
          </a:prstGeom>
          <a:noFill/>
          <a:ln w="9525">
            <a:noFill/>
            <a:miter lim="800000"/>
            <a:headEnd/>
            <a:tailEnd/>
          </a:ln>
        </p:spPr>
        <p:txBody>
          <a:bodyPr>
            <a:spAutoFit/>
          </a:bodyPr>
          <a:lstStyle/>
          <a:p>
            <a:pPr>
              <a:spcBef>
                <a:spcPct val="50000"/>
              </a:spcBef>
            </a:pPr>
            <a:r>
              <a:rPr lang="de-DE" sz="2600" dirty="0" smtClean="0">
                <a:solidFill>
                  <a:schemeClr val="bg1"/>
                </a:solidFill>
                <a:latin typeface="Arial" pitchFamily="34" charset="0"/>
              </a:rPr>
              <a:t>Kontaktbüro Erbil</a:t>
            </a:r>
          </a:p>
        </p:txBody>
      </p:sp>
      <p:pic>
        <p:nvPicPr>
          <p:cNvPr id="4098" name="Picture 2"/>
          <p:cNvPicPr>
            <a:picLocks noChangeAspect="1" noChangeArrowheads="1"/>
          </p:cNvPicPr>
          <p:nvPr/>
        </p:nvPicPr>
        <p:blipFill>
          <a:blip r:embed="rId4" cstate="print"/>
          <a:srcRect/>
          <a:stretch>
            <a:fillRect/>
          </a:stretch>
        </p:blipFill>
        <p:spPr bwMode="auto">
          <a:xfrm>
            <a:off x="304800" y="1219200"/>
            <a:ext cx="3390900" cy="4248150"/>
          </a:xfrm>
          <a:prstGeom prst="rect">
            <a:avLst/>
          </a:prstGeom>
          <a:noFill/>
          <a:ln w="9525">
            <a:noFill/>
            <a:miter lim="800000"/>
            <a:headEnd/>
            <a:tailEnd/>
          </a:ln>
        </p:spPr>
      </p:pic>
      <p:pic>
        <p:nvPicPr>
          <p:cNvPr id="4099" name="Picture 3"/>
          <p:cNvPicPr>
            <a:picLocks noChangeAspect="1" noChangeArrowheads="1"/>
          </p:cNvPicPr>
          <p:nvPr/>
        </p:nvPicPr>
        <p:blipFill>
          <a:blip r:embed="rId5" cstate="print"/>
          <a:srcRect/>
          <a:stretch>
            <a:fillRect/>
          </a:stretch>
        </p:blipFill>
        <p:spPr bwMode="auto">
          <a:xfrm>
            <a:off x="304800" y="5334000"/>
            <a:ext cx="1219200" cy="1219200"/>
          </a:xfrm>
          <a:prstGeom prst="rect">
            <a:avLst/>
          </a:prstGeom>
          <a:noFill/>
          <a:ln w="9525">
            <a:noFill/>
            <a:miter lim="800000"/>
            <a:headEnd/>
            <a:tailEnd/>
          </a:ln>
        </p:spPr>
      </p:pic>
      <p:sp>
        <p:nvSpPr>
          <p:cNvPr id="10" name="Title 9"/>
          <p:cNvSpPr>
            <a:spLocks noGrp="1"/>
          </p:cNvSpPr>
          <p:nvPr>
            <p:ph type="title"/>
          </p:nvPr>
        </p:nvSpPr>
        <p:spPr>
          <a:xfrm>
            <a:off x="1676400" y="5410200"/>
            <a:ext cx="2743200" cy="1143000"/>
          </a:xfrm>
        </p:spPr>
        <p:txBody>
          <a:bodyPr/>
          <a:lstStyle/>
          <a:p>
            <a:pPr algn="l"/>
            <a:r>
              <a:rPr lang="de-DE" sz="1800" b="1" dirty="0" smtClean="0"/>
              <a:t>Sinan Hawro </a:t>
            </a:r>
            <a:br>
              <a:rPr lang="de-DE" sz="1800" b="1" dirty="0" smtClean="0"/>
            </a:br>
            <a:r>
              <a:rPr lang="de-DE" sz="1800" b="1" dirty="0" smtClean="0"/>
              <a:t>Business Developement Department</a:t>
            </a:r>
            <a:endParaRPr lang="en-US" sz="1800" b="1"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a:spLocks noChangeArrowheads="1"/>
          </p:cNvSpPr>
          <p:nvPr/>
        </p:nvSpPr>
        <p:spPr bwMode="auto">
          <a:xfrm>
            <a:off x="8763000" y="228600"/>
            <a:ext cx="381000" cy="6683375"/>
          </a:xfrm>
          <a:prstGeom prst="rect">
            <a:avLst/>
          </a:prstGeom>
          <a:solidFill>
            <a:srgbClr val="669900"/>
          </a:solidFill>
          <a:ln w="9525">
            <a:noFill/>
            <a:miter lim="800000"/>
            <a:headEnd/>
            <a:tailEnd/>
          </a:ln>
        </p:spPr>
        <p:txBody>
          <a:bodyPr>
            <a:spAutoFit/>
          </a:bodyPr>
          <a:lstStyle/>
          <a:p>
            <a:r>
              <a:rPr lang="de-DE">
                <a:solidFill>
                  <a:srgbClr val="77933C"/>
                </a:solidFill>
                <a:latin typeface="Calibri" pitchFamily="34" charset="0"/>
              </a:rPr>
              <a:t>………………………………………………………………</a:t>
            </a:r>
          </a:p>
        </p:txBody>
      </p:sp>
      <p:pic>
        <p:nvPicPr>
          <p:cNvPr id="22532" name="Picture 2" descr="C:\Users\Berlin-02\Desktop\tender\logo"/>
          <p:cNvPicPr>
            <a:picLocks noChangeAspect="1" noChangeArrowheads="1"/>
          </p:cNvPicPr>
          <p:nvPr/>
        </p:nvPicPr>
        <p:blipFill>
          <a:blip r:embed="rId2" cstate="print"/>
          <a:srcRect/>
          <a:stretch>
            <a:fillRect/>
          </a:stretch>
        </p:blipFill>
        <p:spPr bwMode="auto">
          <a:xfrm>
            <a:off x="6019800" y="609600"/>
            <a:ext cx="2590800" cy="990600"/>
          </a:xfrm>
          <a:prstGeom prst="rect">
            <a:avLst/>
          </a:prstGeom>
          <a:noFill/>
          <a:ln w="9525">
            <a:noFill/>
            <a:miter lim="800000"/>
            <a:headEnd/>
            <a:tailEnd/>
          </a:ln>
        </p:spPr>
      </p:pic>
      <p:sp>
        <p:nvSpPr>
          <p:cNvPr id="22533" name="Text Box 5"/>
          <p:cNvSpPr txBox="1">
            <a:spLocks noChangeArrowheads="1"/>
          </p:cNvSpPr>
          <p:nvPr/>
        </p:nvSpPr>
        <p:spPr bwMode="auto">
          <a:xfrm>
            <a:off x="457200" y="228600"/>
            <a:ext cx="8305800" cy="366713"/>
          </a:xfrm>
          <a:prstGeom prst="rect">
            <a:avLst/>
          </a:prstGeom>
          <a:solidFill>
            <a:srgbClr val="669900"/>
          </a:solidFill>
          <a:ln w="9525">
            <a:noFill/>
            <a:miter lim="800000"/>
            <a:headEnd/>
            <a:tailEnd/>
          </a:ln>
          <a:effectLst/>
        </p:spPr>
        <p:txBody>
          <a:bodyPr>
            <a:spAutoFit/>
          </a:bodyPr>
          <a:lstStyle/>
          <a:p>
            <a:pPr>
              <a:spcBef>
                <a:spcPct val="50000"/>
              </a:spcBef>
            </a:pPr>
            <a:endParaRPr lang="de-DE" dirty="0">
              <a:solidFill>
                <a:schemeClr val="bg1"/>
              </a:solidFill>
            </a:endParaRPr>
          </a:p>
        </p:txBody>
      </p:sp>
      <p:sp>
        <p:nvSpPr>
          <p:cNvPr id="8" name="Rectangle 4"/>
          <p:cNvSpPr>
            <a:spLocks noChangeArrowheads="1"/>
          </p:cNvSpPr>
          <p:nvPr/>
        </p:nvSpPr>
        <p:spPr bwMode="auto">
          <a:xfrm>
            <a:off x="533400" y="152400"/>
            <a:ext cx="8358187" cy="492443"/>
          </a:xfrm>
          <a:prstGeom prst="rect">
            <a:avLst/>
          </a:prstGeom>
          <a:noFill/>
          <a:ln w="9525">
            <a:noFill/>
            <a:miter lim="800000"/>
            <a:headEnd/>
            <a:tailEnd/>
          </a:ln>
        </p:spPr>
        <p:txBody>
          <a:bodyPr>
            <a:spAutoFit/>
          </a:bodyPr>
          <a:lstStyle/>
          <a:p>
            <a:pPr>
              <a:spcBef>
                <a:spcPct val="50000"/>
              </a:spcBef>
            </a:pPr>
            <a:r>
              <a:rPr lang="de-DE" sz="2600" dirty="0" smtClean="0">
                <a:solidFill>
                  <a:schemeClr val="bg1"/>
                </a:solidFill>
                <a:latin typeface="Arial" pitchFamily="34" charset="0"/>
              </a:rPr>
              <a:t>Kontaktbüro </a:t>
            </a:r>
            <a:r>
              <a:rPr lang="de-DE" sz="2600" dirty="0" err="1" smtClean="0">
                <a:solidFill>
                  <a:schemeClr val="bg1"/>
                </a:solidFill>
                <a:latin typeface="Arial" pitchFamily="34" charset="0"/>
              </a:rPr>
              <a:t>Baghdad</a:t>
            </a:r>
            <a:r>
              <a:rPr lang="de-DE" sz="2600" dirty="0" smtClean="0">
                <a:solidFill>
                  <a:schemeClr val="bg1"/>
                </a:solidFill>
                <a:latin typeface="Arial" pitchFamily="34" charset="0"/>
              </a:rPr>
              <a:t> / </a:t>
            </a:r>
            <a:r>
              <a:rPr lang="de-DE" sz="2600" dirty="0" err="1" smtClean="0">
                <a:solidFill>
                  <a:schemeClr val="bg1"/>
                </a:solidFill>
                <a:latin typeface="Arial" pitchFamily="34" charset="0"/>
              </a:rPr>
              <a:t>Basrah</a:t>
            </a:r>
            <a:endParaRPr lang="de-DE" sz="2600" dirty="0" smtClean="0">
              <a:solidFill>
                <a:schemeClr val="bg1"/>
              </a:solidFill>
              <a:latin typeface="Arial" pitchFamily="34" charset="0"/>
            </a:endParaRPr>
          </a:p>
        </p:txBody>
      </p:sp>
      <p:pic>
        <p:nvPicPr>
          <p:cNvPr id="5122" name="Picture 2"/>
          <p:cNvPicPr>
            <a:picLocks noChangeAspect="1" noChangeArrowheads="1"/>
          </p:cNvPicPr>
          <p:nvPr/>
        </p:nvPicPr>
        <p:blipFill>
          <a:blip r:embed="rId3" cstate="print"/>
          <a:srcRect/>
          <a:stretch>
            <a:fillRect/>
          </a:stretch>
        </p:blipFill>
        <p:spPr bwMode="auto">
          <a:xfrm>
            <a:off x="304800" y="1143000"/>
            <a:ext cx="3619500" cy="5362575"/>
          </a:xfrm>
          <a:prstGeom prst="rect">
            <a:avLst/>
          </a:prstGeom>
          <a:noFill/>
          <a:ln w="9525">
            <a:noFill/>
            <a:miter lim="800000"/>
            <a:headEnd/>
            <a:tailEnd/>
          </a:ln>
        </p:spPr>
      </p:pic>
      <p:sp>
        <p:nvSpPr>
          <p:cNvPr id="11" name="Title 10"/>
          <p:cNvSpPr>
            <a:spLocks noGrp="1"/>
          </p:cNvSpPr>
          <p:nvPr>
            <p:ph type="title"/>
          </p:nvPr>
        </p:nvSpPr>
        <p:spPr>
          <a:xfrm>
            <a:off x="4648200" y="2743200"/>
            <a:ext cx="3886200" cy="1143000"/>
          </a:xfrm>
        </p:spPr>
        <p:txBody>
          <a:bodyPr/>
          <a:lstStyle/>
          <a:p>
            <a:pPr algn="l"/>
            <a:r>
              <a:rPr lang="de-DE" sz="1600" dirty="0" smtClean="0"/>
              <a:t>Our Office in Baghdad:</a:t>
            </a:r>
            <a:br>
              <a:rPr lang="de-DE" sz="1600" dirty="0" smtClean="0"/>
            </a:br>
            <a:r>
              <a:rPr lang="de-DE" sz="1600" dirty="0" smtClean="0"/>
              <a:t>Embassy of the Federal Republic of Germany</a:t>
            </a:r>
            <a:br>
              <a:rPr lang="de-DE" sz="1600" dirty="0" smtClean="0"/>
            </a:br>
            <a:r>
              <a:rPr lang="de-DE" sz="1600" dirty="0" smtClean="0"/>
              <a:t>German Commercial Office </a:t>
            </a:r>
            <a:br>
              <a:rPr lang="de-DE" sz="1600" dirty="0" smtClean="0"/>
            </a:br>
            <a:r>
              <a:rPr lang="de-DE" sz="1600" dirty="0" smtClean="0"/>
              <a:t>Head of Office: Dr.Klaus U. Hachmeier</a:t>
            </a:r>
            <a:br>
              <a:rPr lang="de-DE" sz="1600" dirty="0" smtClean="0"/>
            </a:br>
            <a:r>
              <a:rPr lang="de-DE" sz="1600" dirty="0" smtClean="0"/>
              <a:t>Hay Al-Mansour, Street Al-Amirat, close to Hunting Club </a:t>
            </a:r>
            <a:br>
              <a:rPr lang="de-DE" sz="1600" dirty="0" smtClean="0"/>
            </a:br>
            <a:r>
              <a:rPr lang="de-DE" sz="1600" dirty="0" smtClean="0"/>
              <a:t>Baghdad </a:t>
            </a:r>
            <a:br>
              <a:rPr lang="de-DE" sz="1600" dirty="0" smtClean="0"/>
            </a:br>
            <a:r>
              <a:rPr lang="de-DE" sz="1600" dirty="0" smtClean="0"/>
              <a:t>Tel: +964(0)7708078350</a:t>
            </a:r>
            <a:br>
              <a:rPr lang="de-DE" sz="1600" dirty="0" smtClean="0"/>
            </a:br>
            <a:r>
              <a:rPr lang="de-DE" sz="1600" dirty="0" smtClean="0">
                <a:hlinkClick r:id="rId4"/>
              </a:rPr>
              <a:t>dwib@dw-irak.com</a:t>
            </a:r>
            <a:r>
              <a:rPr lang="de-DE" sz="1600" dirty="0" smtClean="0"/>
              <a:t> </a:t>
            </a:r>
            <a:br>
              <a:rPr lang="de-DE" sz="1600" dirty="0" smtClean="0"/>
            </a:br>
            <a:r>
              <a:rPr lang="de-DE" sz="1600" dirty="0" smtClean="0">
                <a:hlinkClick r:id="rId5"/>
              </a:rPr>
              <a:t>www.dw-irak.com</a:t>
            </a:r>
            <a:r>
              <a:rPr lang="de-DE" sz="1600" dirty="0" smtClean="0"/>
              <a:t> </a:t>
            </a:r>
            <a:endParaRPr lang="en-US" sz="16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feld 4"/>
          <p:cNvSpPr txBox="1">
            <a:spLocks noChangeArrowheads="1"/>
          </p:cNvSpPr>
          <p:nvPr/>
        </p:nvSpPr>
        <p:spPr bwMode="auto">
          <a:xfrm>
            <a:off x="8763000" y="228600"/>
            <a:ext cx="381000" cy="6683375"/>
          </a:xfrm>
          <a:prstGeom prst="rect">
            <a:avLst/>
          </a:prstGeom>
          <a:solidFill>
            <a:srgbClr val="669900"/>
          </a:solidFill>
          <a:ln w="9525">
            <a:noFill/>
            <a:miter lim="800000"/>
            <a:headEnd/>
            <a:tailEnd/>
          </a:ln>
        </p:spPr>
        <p:txBody>
          <a:bodyPr>
            <a:spAutoFit/>
          </a:bodyPr>
          <a:lstStyle/>
          <a:p>
            <a:r>
              <a:rPr lang="de-DE">
                <a:solidFill>
                  <a:srgbClr val="77933C"/>
                </a:solidFill>
                <a:latin typeface="Calibri" pitchFamily="34" charset="0"/>
              </a:rPr>
              <a:t>………………………………………………………………</a:t>
            </a:r>
          </a:p>
        </p:txBody>
      </p:sp>
      <p:pic>
        <p:nvPicPr>
          <p:cNvPr id="19459" name="Picture 2" descr="C:\Users\Berlin-02\Desktop\tender\logo"/>
          <p:cNvPicPr>
            <a:picLocks noChangeAspect="1" noChangeArrowheads="1"/>
          </p:cNvPicPr>
          <p:nvPr/>
        </p:nvPicPr>
        <p:blipFill>
          <a:blip r:embed="rId2" cstate="print"/>
          <a:srcRect/>
          <a:stretch>
            <a:fillRect/>
          </a:stretch>
        </p:blipFill>
        <p:spPr bwMode="auto">
          <a:xfrm>
            <a:off x="6019800" y="609600"/>
            <a:ext cx="2590800" cy="990600"/>
          </a:xfrm>
          <a:prstGeom prst="rect">
            <a:avLst/>
          </a:prstGeom>
          <a:noFill/>
          <a:ln w="9525">
            <a:noFill/>
            <a:miter lim="800000"/>
            <a:headEnd/>
            <a:tailEnd/>
          </a:ln>
        </p:spPr>
      </p:pic>
      <p:sp>
        <p:nvSpPr>
          <p:cNvPr id="19460" name="Text Box 5"/>
          <p:cNvSpPr txBox="1">
            <a:spLocks noChangeArrowheads="1"/>
          </p:cNvSpPr>
          <p:nvPr/>
        </p:nvSpPr>
        <p:spPr bwMode="auto">
          <a:xfrm>
            <a:off x="457200" y="228600"/>
            <a:ext cx="8305800" cy="366713"/>
          </a:xfrm>
          <a:prstGeom prst="rect">
            <a:avLst/>
          </a:prstGeom>
          <a:solidFill>
            <a:srgbClr val="669900"/>
          </a:solidFill>
          <a:ln w="9525">
            <a:noFill/>
            <a:miter lim="800000"/>
            <a:headEnd/>
            <a:tailEnd/>
          </a:ln>
        </p:spPr>
        <p:txBody>
          <a:bodyPr>
            <a:spAutoFit/>
          </a:bodyPr>
          <a:lstStyle/>
          <a:p>
            <a:pPr>
              <a:spcBef>
                <a:spcPct val="50000"/>
              </a:spcBef>
            </a:pPr>
            <a:r>
              <a:rPr lang="de-DE">
                <a:solidFill>
                  <a:schemeClr val="bg1"/>
                </a:solidFill>
              </a:rPr>
              <a:t>Kontakt Deutschland</a:t>
            </a:r>
          </a:p>
        </p:txBody>
      </p:sp>
      <p:sp>
        <p:nvSpPr>
          <p:cNvPr id="19461" name="Text Box 8"/>
          <p:cNvSpPr txBox="1">
            <a:spLocks noChangeArrowheads="1"/>
          </p:cNvSpPr>
          <p:nvPr/>
        </p:nvSpPr>
        <p:spPr bwMode="auto">
          <a:xfrm>
            <a:off x="533400" y="990600"/>
            <a:ext cx="6705600" cy="5047536"/>
          </a:xfrm>
          <a:prstGeom prst="rect">
            <a:avLst/>
          </a:prstGeom>
          <a:noFill/>
          <a:ln w="9525">
            <a:noFill/>
            <a:miter lim="800000"/>
            <a:headEnd/>
            <a:tailEnd/>
          </a:ln>
        </p:spPr>
        <p:txBody>
          <a:bodyPr>
            <a:spAutoFit/>
          </a:bodyPr>
          <a:lstStyle/>
          <a:p>
            <a:r>
              <a:rPr lang="de-DE" sz="1400" dirty="0"/>
              <a:t>Koordination DWI und Ansprechpartner zum Irak in Deutschland:</a:t>
            </a:r>
          </a:p>
          <a:p>
            <a:endParaRPr lang="de-DE" sz="1400" dirty="0"/>
          </a:p>
          <a:p>
            <a:endParaRPr lang="de-DE" sz="1400" dirty="0"/>
          </a:p>
          <a:p>
            <a:r>
              <a:rPr lang="de-DE" sz="1400" b="1" dirty="0"/>
              <a:t>Martina </a:t>
            </a:r>
            <a:r>
              <a:rPr lang="de-DE" sz="1400" b="1" dirty="0" err="1"/>
              <a:t>Ziebell</a:t>
            </a:r>
            <a:endParaRPr lang="de-DE" sz="1400" dirty="0"/>
          </a:p>
          <a:p>
            <a:r>
              <a:rPr lang="de-DE" sz="1400" dirty="0"/>
              <a:t>MENA Projektpartner e.V.</a:t>
            </a:r>
          </a:p>
          <a:p>
            <a:r>
              <a:rPr lang="de-DE" sz="1400" dirty="0"/>
              <a:t>Verbindungsbüro der Deutsch-Arabischen Industrie- und Handelskammer</a:t>
            </a:r>
          </a:p>
          <a:p>
            <a:r>
              <a:rPr lang="de-DE" sz="1400" dirty="0"/>
              <a:t>Breite Str. 29</a:t>
            </a:r>
          </a:p>
          <a:p>
            <a:r>
              <a:rPr lang="de-DE" sz="1400" dirty="0"/>
              <a:t>10178 Berlin</a:t>
            </a:r>
          </a:p>
          <a:p>
            <a:r>
              <a:rPr lang="de-DE" sz="1400" dirty="0"/>
              <a:t>Tel.: +49-30-20308 1205</a:t>
            </a:r>
          </a:p>
          <a:p>
            <a:r>
              <a:rPr lang="de-DE" sz="1400" dirty="0"/>
              <a:t>Fax:  +49-30-20308 1206</a:t>
            </a:r>
          </a:p>
          <a:p>
            <a:r>
              <a:rPr lang="de-DE" sz="1400" dirty="0"/>
              <a:t>E-Mail: ziebell.martina@dihk.de</a:t>
            </a:r>
          </a:p>
          <a:p>
            <a:r>
              <a:rPr lang="de-DE" sz="1400" dirty="0" smtClean="0">
                <a:hlinkClick r:id="rId3"/>
              </a:rPr>
              <a:t>www.mena-projektpartner.de</a:t>
            </a:r>
            <a:endParaRPr lang="de-DE" sz="1400" dirty="0" smtClean="0"/>
          </a:p>
          <a:p>
            <a:endParaRPr lang="de-DE" sz="1400" dirty="0" smtClean="0"/>
          </a:p>
          <a:p>
            <a:endParaRPr lang="de-DE" sz="1400" dirty="0" smtClean="0"/>
          </a:p>
          <a:p>
            <a:r>
              <a:rPr lang="de-DE" sz="1400" b="1" dirty="0" smtClean="0"/>
              <a:t>Rima Al-Tinawi </a:t>
            </a:r>
            <a:r>
              <a:rPr lang="de-DE" sz="1400" dirty="0" smtClean="0"/>
              <a:t/>
            </a:r>
            <a:br>
              <a:rPr lang="de-DE" sz="1400" dirty="0" smtClean="0"/>
            </a:br>
            <a:r>
              <a:rPr lang="de-DE" sz="1400" dirty="0" smtClean="0"/>
              <a:t>Bereich International |AHK</a:t>
            </a:r>
          </a:p>
          <a:p>
            <a:r>
              <a:rPr lang="de-DE" sz="1400" dirty="0" smtClean="0"/>
              <a:t>Leiterin des Referates Nordirak, Nah- und Mittelost</a:t>
            </a:r>
          </a:p>
          <a:p>
            <a:r>
              <a:rPr lang="de-DE" sz="1400" dirty="0" smtClean="0"/>
              <a:t>DIHK- Deutscher Industrie- und Handelskammertag e.V.</a:t>
            </a:r>
          </a:p>
          <a:p>
            <a:r>
              <a:rPr lang="de-DE" sz="1400" dirty="0" smtClean="0"/>
              <a:t>Breite Straße 29,10178 Berlin</a:t>
            </a:r>
          </a:p>
          <a:p>
            <a:r>
              <a:rPr lang="de-DE" sz="1400" dirty="0" smtClean="0"/>
              <a:t>Tel:. +49-30-2030-2306</a:t>
            </a:r>
          </a:p>
          <a:p>
            <a:r>
              <a:rPr lang="de-DE" sz="1400" dirty="0" smtClean="0"/>
              <a:t>Fax:. +49- 30-20308-2333</a:t>
            </a:r>
          </a:p>
          <a:p>
            <a:r>
              <a:rPr lang="de-DE" sz="1400" dirty="0" smtClean="0"/>
              <a:t>E-mail: </a:t>
            </a:r>
            <a:r>
              <a:rPr lang="de-DE" sz="1400" dirty="0" smtClean="0">
                <a:hlinkClick r:id="rId4"/>
              </a:rPr>
              <a:t>al-tinawi.rima@dihk.de</a:t>
            </a:r>
            <a:endParaRPr lang="de-DE" sz="1400" dirty="0" smtClean="0"/>
          </a:p>
          <a:p>
            <a:r>
              <a:rPr lang="de-DE" sz="1400" dirty="0" smtClean="0">
                <a:hlinkClick r:id="rId5"/>
              </a:rPr>
              <a:t>www.dihk.de</a:t>
            </a:r>
            <a:r>
              <a:rPr lang="de-DE" sz="1400" dirty="0" smtClean="0"/>
              <a:t> </a:t>
            </a:r>
          </a:p>
        </p:txBody>
      </p:sp>
    </p:spTree>
  </p:cSld>
  <p:clrMapOvr>
    <a:masterClrMapping/>
  </p:clrMapOvr>
</p:sld>
</file>

<file path=ppt/theme/theme1.xml><?xml version="1.0" encoding="utf-8"?>
<a:theme xmlns:a="http://schemas.openxmlformats.org/drawingml/2006/main" name="Powerpointvorlage Irak Roadshow  201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Powerpointvorlage Irak Roadshow  2011</Template>
  <TotalTime>0</TotalTime>
  <Words>1085</Words>
  <Application>Microsoft Office PowerPoint</Application>
  <PresentationFormat>Bildschirmpräsentation (4:3)</PresentationFormat>
  <Paragraphs>586</Paragraphs>
  <Slides>31</Slides>
  <Notes>0</Notes>
  <HiddenSlides>0</HiddenSlides>
  <MMClips>0</MMClips>
  <ScaleCrop>false</ScaleCrop>
  <HeadingPairs>
    <vt:vector size="4" baseType="variant">
      <vt:variant>
        <vt:lpstr>Design</vt:lpstr>
      </vt:variant>
      <vt:variant>
        <vt:i4>1</vt:i4>
      </vt:variant>
      <vt:variant>
        <vt:lpstr>Folientitel</vt:lpstr>
      </vt:variant>
      <vt:variant>
        <vt:i4>31</vt:i4>
      </vt:variant>
    </vt:vector>
  </HeadingPairs>
  <TitlesOfParts>
    <vt:vector size="32" baseType="lpstr">
      <vt:lpstr>Powerpointvorlage Irak Roadshow  2011</vt:lpstr>
      <vt:lpstr>Folie 1</vt:lpstr>
      <vt:lpstr>Folie 2</vt:lpstr>
      <vt:lpstr>Folie 3</vt:lpstr>
      <vt:lpstr>Folie 4</vt:lpstr>
      <vt:lpstr>Folie 5</vt:lpstr>
      <vt:lpstr>Folie 6</vt:lpstr>
      <vt:lpstr>Folie 7</vt:lpstr>
      <vt:lpstr>Folie 8</vt:lpstr>
      <vt:lpstr>Folie 9</vt:lpstr>
      <vt:lpstr>Folie 10</vt:lpstr>
      <vt:lpstr>Folie 11</vt:lpstr>
      <vt:lpstr> Wirtschaftsbeziehungen mit Irak</vt:lpstr>
      <vt:lpstr>Folie 13</vt:lpstr>
      <vt:lpstr>Folie 14</vt:lpstr>
      <vt:lpstr>Folie 15</vt:lpstr>
      <vt:lpstr>Folie 16</vt:lpstr>
      <vt:lpstr>Folie 17</vt:lpstr>
      <vt:lpstr>Folie 18</vt:lpstr>
      <vt:lpstr>Folie 19</vt:lpstr>
      <vt:lpstr>Folie 20</vt:lpstr>
      <vt:lpstr>Folie 21</vt:lpstr>
      <vt:lpstr>Folie 22</vt:lpstr>
      <vt:lpstr>Folie 23</vt:lpstr>
      <vt:lpstr>Folie 24</vt:lpstr>
      <vt:lpstr>Folie 25</vt:lpstr>
      <vt:lpstr>Folie 26</vt:lpstr>
      <vt:lpstr>Folie 27</vt:lpstr>
      <vt:lpstr>Folie 28</vt:lpstr>
      <vt:lpstr>Sinan Hawro  Business Developement Department</vt:lpstr>
      <vt:lpstr>Our Office in Baghdad: Embassy of the Federal Republic of Germany German Commercial Office  Head of Office: Dr.Klaus U. Hachmeier Hay Al-Mansour, Street Al-Amirat, close to Hunting Club  Baghdad  Tel: +964(0)7708078350 dwib@dw-irak.com  www.dw-irak.com </vt:lpstr>
      <vt:lpstr>Folie 31</vt:lpstr>
    </vt:vector>
  </TitlesOfParts>
  <Company>AGEF</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ddwie1</dc:creator>
  <cp:lastModifiedBy>DWI</cp:lastModifiedBy>
  <cp:revision>155</cp:revision>
  <dcterms:created xsi:type="dcterms:W3CDTF">2011-09-25T04:52:50Z</dcterms:created>
  <dcterms:modified xsi:type="dcterms:W3CDTF">2014-02-04T11:43:30Z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TC101964797</vt:lpwstr>
  </property>
</Properties>
</file>